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79" r:id="rId4"/>
    <p:sldId id="281" r:id="rId5"/>
    <p:sldId id="284" r:id="rId6"/>
    <p:sldId id="282" r:id="rId7"/>
    <p:sldId id="280" r:id="rId8"/>
    <p:sldId id="283" r:id="rId9"/>
    <p:sldId id="28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2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Height (cm)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Example</c:v>
                </c:pt>
                <c:pt idx="1">
                  <c:v>Name 2</c:v>
                </c:pt>
                <c:pt idx="2">
                  <c:v>Name 3</c:v>
                </c:pt>
                <c:pt idx="3">
                  <c:v>Name 4</c:v>
                </c:pt>
                <c:pt idx="4">
                  <c:v>Name 5</c:v>
                </c:pt>
                <c:pt idx="5">
                  <c:v>Name 6</c:v>
                </c:pt>
                <c:pt idx="6">
                  <c:v>Name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</c:numCache>
            </c:numRef>
          </c:val>
        </c:ser>
        <c:axId val="106695296"/>
        <c:axId val="106737024"/>
      </c:barChart>
      <c:catAx>
        <c:axId val="106695296"/>
        <c:scaling>
          <c:orientation val="minMax"/>
        </c:scaling>
        <c:axPos val="b"/>
        <c:tickLblPos val="nextTo"/>
        <c:crossAx val="106737024"/>
        <c:crosses val="autoZero"/>
        <c:auto val="1"/>
        <c:lblAlgn val="ctr"/>
        <c:lblOffset val="100"/>
      </c:catAx>
      <c:valAx>
        <c:axId val="106737024"/>
        <c:scaling>
          <c:orientation val="minMax"/>
        </c:scaling>
        <c:axPos val="l"/>
        <c:majorGridlines/>
        <c:numFmt formatCode="General" sourceLinked="1"/>
        <c:tickLblPos val="nextTo"/>
        <c:crossAx val="106695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348" y="6143644"/>
            <a:ext cx="728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I can describe the forces which enable a rocket flight and which determine material selection.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143372" y="6366711"/>
            <a:ext cx="386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Systems and Advanced Manufacturing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A0DD01-E24D-4BD4-B93F-35C05CA6FC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7F11-0CF8-4389-B56A-05359E1CB0ED}" type="datetimeFigureOut">
              <a:rPr lang="en-US" smtClean="0"/>
              <a:pPr/>
              <a:t>10/12/2017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805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 dirty="0" smtClean="0"/>
              <a:t>Open Systems and Advanced Manufacturing Technologies</a:t>
            </a:r>
            <a:endParaRPr lang="en-GB" b="1" dirty="0"/>
          </a:p>
        </p:txBody>
      </p:sp>
      <p:pic>
        <p:nvPicPr>
          <p:cNvPr id="7" name="Picture 6" descr="Hom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9554" y="5714992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28596" y="1500174"/>
            <a:ext cx="835824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546" y="6143644"/>
            <a:ext cx="571504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GB" dirty="0" smtClean="0"/>
              <a:t>1.1 I can describe the basic physical forces involved in rocket flight.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To identify the force used </a:t>
            </a:r>
          </a:p>
          <a:p>
            <a:r>
              <a:rPr lang="en-GB" dirty="0" smtClean="0"/>
              <a:t>To describe how the force can be adjusted </a:t>
            </a:r>
          </a:p>
          <a:p>
            <a:r>
              <a:rPr lang="en-GB" smtClean="0"/>
              <a:t>To create a rocket and launch mouse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71472" y="214290"/>
            <a:ext cx="4214842" cy="5715040"/>
            <a:chOff x="3071802" y="214290"/>
            <a:chExt cx="4714908" cy="6429420"/>
          </a:xfrm>
        </p:grpSpPr>
        <p:sp>
          <p:nvSpPr>
            <p:cNvPr id="5" name="Rounded Rectangle 4"/>
            <p:cNvSpPr/>
            <p:nvPr/>
          </p:nvSpPr>
          <p:spPr>
            <a:xfrm>
              <a:off x="3071802" y="214290"/>
              <a:ext cx="4714908" cy="64294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Image result for artificial intelligence"/>
            <p:cNvPicPr>
              <a:picLocks noChangeAspect="1" noChangeArrowheads="1"/>
            </p:cNvPicPr>
            <p:nvPr/>
          </p:nvPicPr>
          <p:blipFill>
            <a:blip r:embed="rId2"/>
            <a:srcRect l="23959" t="6490" r="27082"/>
            <a:stretch>
              <a:fillRect/>
            </a:stretch>
          </p:blipFill>
          <p:spPr bwMode="auto">
            <a:xfrm>
              <a:off x="3714744" y="1000108"/>
              <a:ext cx="3357586" cy="4529125"/>
            </a:xfrm>
            <a:prstGeom prst="rect">
              <a:avLst/>
            </a:prstGeom>
            <a:noFill/>
          </p:spPr>
        </p:pic>
        <p:pic>
          <p:nvPicPr>
            <p:cNvPr id="7" name="Picture 2" descr="Image result for micro satellit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43504" y="357166"/>
              <a:ext cx="668134" cy="659834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428992" y="5551520"/>
              <a:ext cx="3929090" cy="1079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126960" rIns="91440" bIns="0" numCol="1" anchor="ctr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i="0" strike="noStrike" cap="none" normalizeH="0" baseline="0" dirty="0" smtClean="0">
                  <a:ln>
                    <a:noFill/>
                  </a:ln>
                  <a:solidFill>
                    <a:srgbClr val="4472C4"/>
                  </a:solidFill>
                  <a:effectLst/>
                  <a:latin typeface="Consolas" pitchFamily="49" charset="0"/>
                  <a:ea typeface="Times New Roman" pitchFamily="18" charset="0"/>
                  <a:cs typeface="Times New Roman" pitchFamily="18" charset="0"/>
                </a:rPr>
                <a:t>Open Systems and Advanced Manufacturing Technologies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" descr="Hom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5143512"/>
              <a:ext cx="520700" cy="457200"/>
            </a:xfrm>
            <a:prstGeom prst="rect">
              <a:avLst/>
            </a:prstGeom>
            <a:noFill/>
          </p:spPr>
        </p:pic>
        <p:pic>
          <p:nvPicPr>
            <p:cNvPr id="10" name="Picture 17" descr="Image result for drone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96078" y="785794"/>
              <a:ext cx="3833442" cy="3714776"/>
            </a:xfrm>
            <a:prstGeom prst="rect">
              <a:avLst/>
            </a:prstGeom>
            <a:noFill/>
          </p:spPr>
        </p:pic>
        <p:pic>
          <p:nvPicPr>
            <p:cNvPr id="11" name="Picture 19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29237" y="1857364"/>
              <a:ext cx="1357275" cy="13572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Plenary - What heights did you achieve? 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14348" y="1500174"/>
          <a:ext cx="8001056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572264" y="1071546"/>
            <a:ext cx="2143140" cy="1285884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Right click on chart and select ‘edit data’ add in each groups top height in cm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1032" name="Picture 8" descr="Image result for empty 4 pint milk bottle"/>
          <p:cNvPicPr>
            <a:picLocks noChangeAspect="1" noChangeArrowheads="1"/>
          </p:cNvPicPr>
          <p:nvPr/>
        </p:nvPicPr>
        <p:blipFill>
          <a:blip r:embed="rId2"/>
          <a:srcRect l="23870" r="19710" b="13743"/>
          <a:stretch>
            <a:fillRect/>
          </a:stretch>
        </p:blipFill>
        <p:spPr bwMode="auto">
          <a:xfrm>
            <a:off x="428596" y="2071678"/>
            <a:ext cx="1857388" cy="3786214"/>
          </a:xfrm>
          <a:prstGeom prst="rect">
            <a:avLst/>
          </a:prstGeom>
          <a:noFill/>
        </p:spPr>
      </p:pic>
      <p:pic>
        <p:nvPicPr>
          <p:cNvPr id="1034" name="Picture 10" descr="Image result for pap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285860"/>
            <a:ext cx="2798753" cy="2798753"/>
          </a:xfrm>
          <a:prstGeom prst="rect">
            <a:avLst/>
          </a:prstGeom>
          <a:noFill/>
        </p:spPr>
      </p:pic>
      <p:pic>
        <p:nvPicPr>
          <p:cNvPr id="1036" name="Picture 12" descr="Image result for scissor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000504"/>
            <a:ext cx="2038966" cy="2044726"/>
          </a:xfrm>
          <a:prstGeom prst="rect">
            <a:avLst/>
          </a:prstGeom>
          <a:noFill/>
        </p:spPr>
      </p:pic>
      <p:pic>
        <p:nvPicPr>
          <p:cNvPr id="1038" name="Picture 14" descr="Image result for cellotap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86124"/>
            <a:ext cx="1452588" cy="1452588"/>
          </a:xfrm>
          <a:prstGeom prst="rect">
            <a:avLst/>
          </a:prstGeom>
          <a:noFill/>
        </p:spPr>
      </p:pic>
      <p:pic>
        <p:nvPicPr>
          <p:cNvPr id="1040" name="Picture 16" descr="Image result for rubber glov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857628"/>
            <a:ext cx="2214578" cy="22145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572264" y="2357430"/>
            <a:ext cx="2000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/>
              <a:t>What do you think we can do with this?</a:t>
            </a:r>
            <a:endParaRPr lang="en-GB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Rocket Mice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going to create rocket mice</a:t>
            </a:r>
            <a:endParaRPr lang="en-GB" dirty="0"/>
          </a:p>
        </p:txBody>
      </p:sp>
      <p:pic>
        <p:nvPicPr>
          <p:cNvPr id="16386" name="Picture 2" descr="Image result for rocket mice"/>
          <p:cNvPicPr>
            <a:picLocks noChangeAspect="1" noChangeArrowheads="1"/>
          </p:cNvPicPr>
          <p:nvPr/>
        </p:nvPicPr>
        <p:blipFill>
          <a:blip r:embed="rId2"/>
          <a:srcRect l="14250" r="16749"/>
          <a:stretch>
            <a:fillRect/>
          </a:stretch>
        </p:blipFill>
        <p:spPr bwMode="auto">
          <a:xfrm>
            <a:off x="1857356" y="2357430"/>
            <a:ext cx="5286412" cy="344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forces are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214554"/>
            <a:ext cx="4829180" cy="321471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b="1" dirty="0" smtClean="0"/>
              <a:t>THRUST?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smtClean="0"/>
              <a:t>WEIGHT?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smtClean="0"/>
              <a:t>LIFT?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1" dirty="0" smtClean="0"/>
              <a:t>DRAG?</a:t>
            </a:r>
            <a:endParaRPr lang="en-GB" b="1" dirty="0" smtClean="0"/>
          </a:p>
          <a:p>
            <a:endParaRPr lang="en-GB" dirty="0" smtClean="0"/>
          </a:p>
        </p:txBody>
      </p:sp>
      <p:pic>
        <p:nvPicPr>
          <p:cNvPr id="17410" name="Picture 2" descr="Image result for rocket m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CF8"/>
              </a:clrFrom>
              <a:clrTo>
                <a:srgbClr val="ECECF8">
                  <a:alpha val="0"/>
                </a:srgbClr>
              </a:clrTo>
            </a:clrChange>
          </a:blip>
          <a:srcRect t="9260"/>
          <a:stretch>
            <a:fillRect/>
          </a:stretch>
        </p:blipFill>
        <p:spPr bwMode="auto">
          <a:xfrm>
            <a:off x="285720" y="1500174"/>
            <a:ext cx="3591815" cy="4624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forces are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785926"/>
            <a:ext cx="4829180" cy="6857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4000" b="1" u="sng" dirty="0" smtClean="0"/>
              <a:t>THRUST</a:t>
            </a:r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17410" name="Picture 2" descr="Image result for rocket m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CF8"/>
              </a:clrFrom>
              <a:clrTo>
                <a:srgbClr val="ECECF8">
                  <a:alpha val="0"/>
                </a:srgbClr>
              </a:clrTo>
            </a:clrChange>
          </a:blip>
          <a:srcRect t="9260"/>
          <a:stretch>
            <a:fillRect/>
          </a:stretch>
        </p:blipFill>
        <p:spPr bwMode="auto">
          <a:xfrm>
            <a:off x="285720" y="1500174"/>
            <a:ext cx="3591815" cy="46240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71934" y="257174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/>
              <a:t>You will create the thrust by squashing the milk carton to release the air up through the top and launch the mouse</a:t>
            </a:r>
            <a:endParaRPr lang="en-GB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forces are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785926"/>
            <a:ext cx="4829180" cy="6857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4000" b="1" u="sng" dirty="0" smtClean="0"/>
              <a:t>WEIGHT</a:t>
            </a:r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17410" name="Picture 2" descr="Image result for rocket m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CF8"/>
              </a:clrFrom>
              <a:clrTo>
                <a:srgbClr val="ECECF8">
                  <a:alpha val="0"/>
                </a:srgbClr>
              </a:clrTo>
            </a:clrChange>
          </a:blip>
          <a:srcRect t="9260"/>
          <a:stretch>
            <a:fillRect/>
          </a:stretch>
        </p:blipFill>
        <p:spPr bwMode="auto">
          <a:xfrm>
            <a:off x="285720" y="1500174"/>
            <a:ext cx="3591815" cy="46240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71934" y="242886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/>
              <a:t>The weight of the paper used will affect the height as well as any decorations</a:t>
            </a:r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r>
              <a:rPr lang="en-GB" sz="3600" dirty="0" smtClean="0"/>
              <a:t>Can you test this?</a:t>
            </a:r>
            <a:endParaRPr lang="en-GB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forces are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785926"/>
            <a:ext cx="4829180" cy="6857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4000" b="1" u="sng" dirty="0" smtClean="0"/>
              <a:t>LIFT</a:t>
            </a:r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17410" name="Picture 2" descr="Image result for rocket m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CF8"/>
              </a:clrFrom>
              <a:clrTo>
                <a:srgbClr val="ECECF8">
                  <a:alpha val="0"/>
                </a:srgbClr>
              </a:clrTo>
            </a:clrChange>
          </a:blip>
          <a:srcRect t="9260"/>
          <a:stretch>
            <a:fillRect/>
          </a:stretch>
        </p:blipFill>
        <p:spPr bwMode="auto">
          <a:xfrm>
            <a:off x="285720" y="1500174"/>
            <a:ext cx="3591815" cy="46240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71934" y="257174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600" dirty="0" smtClean="0"/>
              <a:t>The mouse is launched up into the air </a:t>
            </a:r>
          </a:p>
          <a:p>
            <a:pPr algn="ctr">
              <a:buNone/>
            </a:pPr>
            <a:endParaRPr lang="en-GB" sz="3600" dirty="0" smtClean="0"/>
          </a:p>
          <a:p>
            <a:pPr algn="ctr">
              <a:buNone/>
            </a:pPr>
            <a:r>
              <a:rPr lang="en-GB" sz="3600" dirty="0" smtClean="0"/>
              <a:t>How will you measure the height?</a:t>
            </a:r>
            <a:endParaRPr lang="en-GB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forces are used?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785926"/>
            <a:ext cx="4829180" cy="68579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4000" b="1" u="sng" dirty="0" smtClean="0"/>
              <a:t>DRAG</a:t>
            </a:r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17410" name="Picture 2" descr="Image result for rocket m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CF8"/>
              </a:clrFrom>
              <a:clrTo>
                <a:srgbClr val="ECECF8">
                  <a:alpha val="0"/>
                </a:srgbClr>
              </a:clrTo>
            </a:clrChange>
          </a:blip>
          <a:srcRect t="9260"/>
          <a:stretch>
            <a:fillRect/>
          </a:stretch>
        </p:blipFill>
        <p:spPr bwMode="auto">
          <a:xfrm>
            <a:off x="285720" y="1500174"/>
            <a:ext cx="3591815" cy="46240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71934" y="257174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dirty="0" smtClean="0"/>
              <a:t>As the rocket is launched the air resistance will drag the rocket back down so the thrust has to be powerful enough to launch through this</a:t>
            </a:r>
            <a:endParaRPr lang="en-GB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the handout and create your own mouse – remember to make it clear it is yours</a:t>
            </a:r>
          </a:p>
          <a:p>
            <a:r>
              <a:rPr lang="en-GB" dirty="0" smtClean="0"/>
              <a:t>Test your mouse a few times to see what works</a:t>
            </a:r>
          </a:p>
          <a:p>
            <a:r>
              <a:rPr lang="en-GB" dirty="0" smtClean="0"/>
              <a:t>Predict how high you think it will go?</a:t>
            </a:r>
          </a:p>
          <a:p>
            <a:r>
              <a:rPr lang="en-GB" dirty="0" smtClean="0"/>
              <a:t>Launch your mouse into (not quite space) but the space above the milk carton !!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252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Learning Objectives</vt:lpstr>
      <vt:lpstr>Starter</vt:lpstr>
      <vt:lpstr>Rocket Mice</vt:lpstr>
      <vt:lpstr>What forces are used?</vt:lpstr>
      <vt:lpstr>What forces are used?</vt:lpstr>
      <vt:lpstr>What forces are used?</vt:lpstr>
      <vt:lpstr>What forces are used?</vt:lpstr>
      <vt:lpstr>What forces are used?</vt:lpstr>
      <vt:lpstr>Your Turn</vt:lpstr>
      <vt:lpstr>Plenary - What heights did you achieve?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 Jones</dc:creator>
  <cp:lastModifiedBy>Pam Jones</cp:lastModifiedBy>
  <cp:revision>131</cp:revision>
  <dcterms:created xsi:type="dcterms:W3CDTF">2017-09-05T13:07:12Z</dcterms:created>
  <dcterms:modified xsi:type="dcterms:W3CDTF">2017-10-12T10:03:21Z</dcterms:modified>
</cp:coreProperties>
</file>