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6" r:id="rId5"/>
    <p:sldId id="267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11/15/2017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11/15/2017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11/15/2017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11/15/2017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348" y="6143644"/>
            <a:ext cx="7286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2.5 I can identify the materials needed for my test rocket and explain their suitability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143372" y="6366711"/>
            <a:ext cx="3869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Systems and Advanced Manufacturing Technologies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11/15/2017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11/15/2017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11/15/2017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11/15/2017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11/15/2017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11/15/2017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11/15/2017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47F11-0CF8-4389-B56A-05359E1CB0ED}" type="datetimeFigureOut">
              <a:rPr lang="en-US" smtClean="0"/>
              <a:pPr/>
              <a:t>11/15/2017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8053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u="none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b="1" dirty="0"/>
              <a:t>Open Systems and Advanced Manufacturing Technologies</a:t>
            </a:r>
          </a:p>
        </p:txBody>
      </p:sp>
      <p:pic>
        <p:nvPicPr>
          <p:cNvPr id="7" name="Picture 6" descr="Home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9554" y="5714992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28596" y="1500174"/>
            <a:ext cx="8358246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4546" y="6143644"/>
            <a:ext cx="571504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r>
              <a:rPr lang="en-GB" dirty="0"/>
              <a:t>1.1 I can describe the basic physical forces involved in rocket flight.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6" y="1600200"/>
            <a:ext cx="3614734" cy="4525963"/>
          </a:xfrm>
        </p:spPr>
        <p:txBody>
          <a:bodyPr>
            <a:normAutofit/>
          </a:bodyPr>
          <a:lstStyle/>
          <a:p>
            <a:r>
              <a:rPr lang="en-GB" dirty="0"/>
              <a:t>To describe the material choices against design</a:t>
            </a:r>
          </a:p>
          <a:p>
            <a:r>
              <a:rPr lang="en-GB" dirty="0"/>
              <a:t>To create a possible rocket design with clear material choices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1472" y="214290"/>
            <a:ext cx="4214842" cy="5715040"/>
            <a:chOff x="3071802" y="214290"/>
            <a:chExt cx="4714908" cy="6429420"/>
          </a:xfrm>
        </p:grpSpPr>
        <p:sp>
          <p:nvSpPr>
            <p:cNvPr id="5" name="Rounded Rectangle 4"/>
            <p:cNvSpPr/>
            <p:nvPr/>
          </p:nvSpPr>
          <p:spPr>
            <a:xfrm>
              <a:off x="3071802" y="214290"/>
              <a:ext cx="4714908" cy="642942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Image result for artificial intelligence"/>
            <p:cNvPicPr>
              <a:picLocks noChangeAspect="1" noChangeArrowheads="1"/>
            </p:cNvPicPr>
            <p:nvPr/>
          </p:nvPicPr>
          <p:blipFill>
            <a:blip r:embed="rId2"/>
            <a:srcRect l="23959" t="6490" r="27082"/>
            <a:stretch>
              <a:fillRect/>
            </a:stretch>
          </p:blipFill>
          <p:spPr bwMode="auto">
            <a:xfrm>
              <a:off x="3714744" y="1000108"/>
              <a:ext cx="3357586" cy="4529125"/>
            </a:xfrm>
            <a:prstGeom prst="rect">
              <a:avLst/>
            </a:prstGeom>
            <a:noFill/>
          </p:spPr>
        </p:pic>
        <p:pic>
          <p:nvPicPr>
            <p:cNvPr id="7" name="Picture 2" descr="Image result for micro satellite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143504" y="357166"/>
              <a:ext cx="668134" cy="659834"/>
            </a:xfrm>
            <a:prstGeom prst="rect">
              <a:avLst/>
            </a:prstGeom>
            <a:noFill/>
          </p:spPr>
        </p:pic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3428992" y="5551520"/>
              <a:ext cx="3929090" cy="1079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126960" rIns="91440" bIns="0" numCol="1" anchor="ctr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i="0" strike="noStrike" cap="none" normalizeH="0" baseline="0" dirty="0">
                  <a:ln>
                    <a:noFill/>
                  </a:ln>
                  <a:solidFill>
                    <a:srgbClr val="4472C4"/>
                  </a:solidFill>
                  <a:effectLst/>
                  <a:latin typeface="Consolas" pitchFamily="49" charset="0"/>
                  <a:ea typeface="Times New Roman" pitchFamily="18" charset="0"/>
                  <a:cs typeface="Times New Roman" pitchFamily="18" charset="0"/>
                </a:rPr>
                <a:t>Open Systems and Advanced Manufacturing Technologies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1" descr="Hom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7554" y="5143512"/>
              <a:ext cx="520700" cy="457200"/>
            </a:xfrm>
            <a:prstGeom prst="rect">
              <a:avLst/>
            </a:prstGeom>
            <a:noFill/>
          </p:spPr>
        </p:pic>
        <p:pic>
          <p:nvPicPr>
            <p:cNvPr id="10" name="Picture 17" descr="Image result for drone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96078" y="785794"/>
              <a:ext cx="3833442" cy="3714776"/>
            </a:xfrm>
            <a:prstGeom prst="rect">
              <a:avLst/>
            </a:prstGeom>
            <a:noFill/>
          </p:spPr>
        </p:pic>
        <p:pic>
          <p:nvPicPr>
            <p:cNvPr id="11" name="Picture 19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929237" y="1857364"/>
              <a:ext cx="1357275" cy="13572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Starter - </a:t>
            </a:r>
            <a:r>
              <a:rPr lang="en-GB" b="1" dirty="0"/>
              <a:t>Weight Equals Money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dirty="0"/>
              <a:t>The challenge of the next-generation spacecraft hinges on a few primary issues. First and foremost, of course, is cost.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Why is weight so important with launching and cost?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D12E99-83BE-4931-9931-F6CCB2DCF902}"/>
              </a:ext>
            </a:extLst>
          </p:cNvPr>
          <p:cNvSpPr/>
          <p:nvPr/>
        </p:nvSpPr>
        <p:spPr>
          <a:xfrm>
            <a:off x="179512" y="593703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/>
              <a:t>https://www.nasa.gov/vision/space/gettingtospace/16sep_rightstuff.html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E3B4-95EF-4B3D-9A45-0C74C43A3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 - </a:t>
            </a:r>
            <a:r>
              <a:rPr lang="en-GB" b="1" dirty="0"/>
              <a:t>Weight Equals Money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EAB45-7F39-4BBF-8031-F93F4947C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Lowering the cost of space flight primarily means reducing weight. </a:t>
            </a:r>
          </a:p>
          <a:p>
            <a:r>
              <a:rPr lang="en-GB" dirty="0"/>
              <a:t>Each pound trimmed is a pound that won't need propulsion to escape from Earth's gravity. </a:t>
            </a:r>
          </a:p>
          <a:p>
            <a:r>
              <a:rPr lang="en-GB" dirty="0"/>
              <a:t>Lighter spaceships can have smaller, more efficient engines and less fuel. This, in turn, saves more weight, thus creating a beneficial spiral of weight savings and cost reduction.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3223B3-EF99-4AB7-9592-D473D31006A5}"/>
              </a:ext>
            </a:extLst>
          </p:cNvPr>
          <p:cNvSpPr/>
          <p:nvPr/>
        </p:nvSpPr>
        <p:spPr>
          <a:xfrm>
            <a:off x="179512" y="593703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/>
              <a:t>https://www.nasa.gov/vision/space/gettingtospace/16sep_rightstuff.html</a:t>
            </a:r>
          </a:p>
        </p:txBody>
      </p:sp>
    </p:spTree>
    <p:extLst>
      <p:ext uri="{BB962C8B-B14F-4D97-AF65-F5344CB8AC3E}">
        <p14:creationId xmlns:p14="http://schemas.microsoft.com/office/powerpoint/2010/main" val="353411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3FDD-49C2-439F-B867-23FD0BF3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FB791-39E9-4687-AAF4-0C2F940BF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DD3B68-54E5-4FED-9645-E32985BFE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12551" r="10626" b="5756"/>
          <a:stretch/>
        </p:blipFill>
        <p:spPr>
          <a:xfrm>
            <a:off x="0" y="-8677"/>
            <a:ext cx="9240843" cy="686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1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BF154-F51E-4572-9BFA-CBA5E5CDA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Aerodynamics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9461C-C883-418E-9DDB-078F915A3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Aerodynamics is the way air moves around things. The rules of aerodynamics explain how an airplane is able to fly. Anything that moves through air reacts to aerodynamics. A rocket blasting off the launch pad and a kite in the sky react to aerodynamics. Aerodynamics even acts on cars, since air flows around cars.</a:t>
            </a:r>
          </a:p>
          <a:p>
            <a:endParaRPr lang="en-GB" dirty="0"/>
          </a:p>
        </p:txBody>
      </p:sp>
      <p:pic>
        <p:nvPicPr>
          <p:cNvPr id="2050" name="Picture 2" descr="Image result for rocket aerodynamics">
            <a:extLst>
              <a:ext uri="{FF2B5EF4-FFF2-40B4-BE49-F238E27FC236}">
                <a16:creationId xmlns:a16="http://schemas.microsoft.com/office/drawing/2014/main" id="{55F65430-62C5-4B8C-9470-5E498DC79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3559908" cy="20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88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37A09-BE0C-452A-B207-E799EE91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Rocket Design/Costs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CF007-6433-4191-8322-C26E5DCDE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6419056" cy="4209331"/>
          </a:xfrm>
        </p:spPr>
        <p:txBody>
          <a:bodyPr>
            <a:normAutofit/>
          </a:bodyPr>
          <a:lstStyle/>
          <a:p>
            <a:r>
              <a:rPr lang="en-GB" dirty="0"/>
              <a:t>A few lessons ago you looked at materials in a rocket and forces</a:t>
            </a:r>
          </a:p>
          <a:p>
            <a:r>
              <a:rPr lang="en-GB" dirty="0"/>
              <a:t>You now need to annotate a design with materials you would use where and why</a:t>
            </a:r>
          </a:p>
          <a:p>
            <a:r>
              <a:rPr lang="en-GB" dirty="0"/>
              <a:t>Create a shopping list worksheet - costs of parts (seen in Kerbal)</a:t>
            </a:r>
          </a:p>
        </p:txBody>
      </p:sp>
      <p:pic>
        <p:nvPicPr>
          <p:cNvPr id="1026" name="Picture 2" descr="Image result for shopping icon">
            <a:extLst>
              <a:ext uri="{FF2B5EF4-FFF2-40B4-BE49-F238E27FC236}">
                <a16:creationId xmlns:a16="http://schemas.microsoft.com/office/drawing/2014/main" id="{812662AE-DD05-4C55-9A98-CAD6A21E7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089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829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07E8-8292-4782-BB69-C470AB937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3DC3C-1902-449D-A5C0-5E96ADCD3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giant rocket NASA is building to carry astronauts to Mars and other destinations in deep space may cost $500 million per launch when it's flying regularly, space agency officials said Tuesday (Sept. 11).</a:t>
            </a:r>
          </a:p>
          <a:p>
            <a:r>
              <a:rPr lang="en-GB" dirty="0"/>
              <a:t>Is this worth it?</a:t>
            </a:r>
          </a:p>
        </p:txBody>
      </p:sp>
      <p:pic>
        <p:nvPicPr>
          <p:cNvPr id="1026" name="Picture 2" descr="https://img.purch.com/h/1400/aHR0cDovL3d3dy5zcGFjZS5jb20vaW1hZ2VzL2kvMDAwLzAxMi8wOTYvb3JpZ2luYWwvc2xzLWxhdW5jaGluZy1hcnQuanBn">
            <a:extLst>
              <a:ext uri="{FF2B5EF4-FFF2-40B4-BE49-F238E27FC236}">
                <a16:creationId xmlns:a16="http://schemas.microsoft.com/office/drawing/2014/main" id="{8494FBDD-DC8A-4E6A-AB26-E88F37D67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322535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87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headEnd type="oval" w="med" len="med"/>
          <a:tailEnd type="oval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319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Consolas</vt:lpstr>
      <vt:lpstr>Times New Roman</vt:lpstr>
      <vt:lpstr>Office Theme</vt:lpstr>
      <vt:lpstr>Learning Objectives</vt:lpstr>
      <vt:lpstr>Starter - Weight Equals Money</vt:lpstr>
      <vt:lpstr>Starter - Weight Equals Money</vt:lpstr>
      <vt:lpstr>PowerPoint Presentation</vt:lpstr>
      <vt:lpstr>Aerodynamics</vt:lpstr>
      <vt:lpstr>Rocket Design/Costs</vt:lpstr>
      <vt:lpstr>Plenary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Pam Jones</dc:creator>
  <cp:lastModifiedBy>Sandland, Andrew</cp:lastModifiedBy>
  <cp:revision>152</cp:revision>
  <dcterms:created xsi:type="dcterms:W3CDTF">2017-09-05T13:07:12Z</dcterms:created>
  <dcterms:modified xsi:type="dcterms:W3CDTF">2017-11-16T00:05:40Z</dcterms:modified>
</cp:coreProperties>
</file>