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0" r:id="rId3"/>
    <p:sldId id="267" r:id="rId4"/>
    <p:sldId id="274" r:id="rId5"/>
    <p:sldId id="268" r:id="rId6"/>
    <p:sldId id="275" r:id="rId7"/>
    <p:sldId id="273" r:id="rId8"/>
    <p:sldId id="269" r:id="rId9"/>
    <p:sldId id="270" r:id="rId10"/>
    <p:sldId id="282" r:id="rId11"/>
    <p:sldId id="281" r:id="rId12"/>
    <p:sldId id="271" r:id="rId13"/>
    <p:sldId id="279" r:id="rId14"/>
    <p:sldId id="276" r:id="rId15"/>
    <p:sldId id="277" r:id="rId16"/>
    <p:sldId id="278" r:id="rId17"/>
    <p:sldId id="26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B3E202-0942-489A-BED6-9005C7329415}" v="1" dt="2022-12-02T09:17:29.6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773" y="67"/>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4351D0-EF8A-459F-8098-9A4660AF7AAB}" type="doc">
      <dgm:prSet loTypeId="urn:microsoft.com/office/officeart/2008/layout/AlternatingPictureBlocks" loCatId="list" qsTypeId="urn:microsoft.com/office/officeart/2005/8/quickstyle/3d9" qsCatId="3D" csTypeId="urn:microsoft.com/office/officeart/2005/8/colors/accent1_2" csCatId="accent1" phldr="1"/>
      <dgm:spPr/>
      <dgm:t>
        <a:bodyPr/>
        <a:lstStyle/>
        <a:p>
          <a:endParaRPr lang="en-GB"/>
        </a:p>
      </dgm:t>
    </dgm:pt>
    <dgm:pt modelId="{6D246762-ADB7-4B28-A470-D1803E2E7A21}">
      <dgm:prSet phldrT="[Text]"/>
      <dgm:spPr/>
      <dgm:t>
        <a:bodyPr/>
        <a:lstStyle/>
        <a:p>
          <a:r>
            <a:rPr lang="en-GB" dirty="0"/>
            <a:t>Prevention</a:t>
          </a:r>
        </a:p>
      </dgm:t>
    </dgm:pt>
    <dgm:pt modelId="{B26B5D29-BB40-45D3-A602-E697A5F36E71}" type="parTrans" cxnId="{7933D359-1B8D-44BA-9360-327ACA1690EF}">
      <dgm:prSet/>
      <dgm:spPr/>
      <dgm:t>
        <a:bodyPr/>
        <a:lstStyle/>
        <a:p>
          <a:endParaRPr lang="en-GB"/>
        </a:p>
      </dgm:t>
    </dgm:pt>
    <dgm:pt modelId="{F7E64E17-9FAF-4F0A-B485-A718DA5CAF74}" type="sibTrans" cxnId="{7933D359-1B8D-44BA-9360-327ACA1690EF}">
      <dgm:prSet/>
      <dgm:spPr/>
      <dgm:t>
        <a:bodyPr/>
        <a:lstStyle/>
        <a:p>
          <a:endParaRPr lang="en-GB"/>
        </a:p>
      </dgm:t>
    </dgm:pt>
    <dgm:pt modelId="{9CFDCC6E-9301-4105-A276-145640FAF72E}">
      <dgm:prSet phldrT="[Text]"/>
      <dgm:spPr/>
      <dgm:t>
        <a:bodyPr/>
        <a:lstStyle/>
        <a:p>
          <a:r>
            <a:rPr lang="en-GB" dirty="0"/>
            <a:t>Spotting</a:t>
          </a:r>
        </a:p>
      </dgm:t>
    </dgm:pt>
    <dgm:pt modelId="{44C9F53D-0854-42BD-A226-02BDFDBD7934}" type="parTrans" cxnId="{99B8A9A9-0738-4E17-B792-85A76600F5A6}">
      <dgm:prSet/>
      <dgm:spPr/>
      <dgm:t>
        <a:bodyPr/>
        <a:lstStyle/>
        <a:p>
          <a:endParaRPr lang="en-GB"/>
        </a:p>
      </dgm:t>
    </dgm:pt>
    <dgm:pt modelId="{470191A8-38F2-4060-9EA6-C396F8D42D70}" type="sibTrans" cxnId="{99B8A9A9-0738-4E17-B792-85A76600F5A6}">
      <dgm:prSet/>
      <dgm:spPr/>
      <dgm:t>
        <a:bodyPr/>
        <a:lstStyle/>
        <a:p>
          <a:endParaRPr lang="en-GB"/>
        </a:p>
      </dgm:t>
    </dgm:pt>
    <dgm:pt modelId="{52BA3838-6E5A-41AB-B7B0-6A1EAB765FA7}">
      <dgm:prSet phldrT="[Text]"/>
      <dgm:spPr/>
      <dgm:t>
        <a:bodyPr/>
        <a:lstStyle/>
        <a:p>
          <a:r>
            <a:rPr lang="en-GB" dirty="0"/>
            <a:t>Investigating</a:t>
          </a:r>
        </a:p>
      </dgm:t>
    </dgm:pt>
    <dgm:pt modelId="{F6606F41-A55F-45EC-B43A-E83CFBB089E7}" type="parTrans" cxnId="{C5A5EA0F-ABB6-484D-96D0-46BB74235997}">
      <dgm:prSet/>
      <dgm:spPr/>
      <dgm:t>
        <a:bodyPr/>
        <a:lstStyle/>
        <a:p>
          <a:endParaRPr lang="en-GB"/>
        </a:p>
      </dgm:t>
    </dgm:pt>
    <dgm:pt modelId="{D6B3D900-11FE-444B-8DC7-9041D0A6F90D}" type="sibTrans" cxnId="{C5A5EA0F-ABB6-484D-96D0-46BB74235997}">
      <dgm:prSet/>
      <dgm:spPr/>
      <dgm:t>
        <a:bodyPr/>
        <a:lstStyle/>
        <a:p>
          <a:endParaRPr lang="en-GB"/>
        </a:p>
      </dgm:t>
    </dgm:pt>
    <dgm:pt modelId="{F4A9E12A-B34C-43F2-8F00-114A612BA12A}">
      <dgm:prSet phldrT="[Text]"/>
      <dgm:spPr/>
      <dgm:t>
        <a:bodyPr/>
        <a:lstStyle/>
        <a:p>
          <a:r>
            <a:rPr lang="en-GB" dirty="0"/>
            <a:t>Tackling</a:t>
          </a:r>
        </a:p>
      </dgm:t>
    </dgm:pt>
    <dgm:pt modelId="{925D07D4-B731-4359-84BD-47A5D2498003}" type="parTrans" cxnId="{D2FA7CC5-5084-4DA4-8ADA-42368D82CDCC}">
      <dgm:prSet/>
      <dgm:spPr/>
      <dgm:t>
        <a:bodyPr/>
        <a:lstStyle/>
        <a:p>
          <a:endParaRPr lang="en-GB"/>
        </a:p>
      </dgm:t>
    </dgm:pt>
    <dgm:pt modelId="{C3C41738-328B-4519-BCE3-95BFFB987614}" type="sibTrans" cxnId="{D2FA7CC5-5084-4DA4-8ADA-42368D82CDCC}">
      <dgm:prSet/>
      <dgm:spPr/>
      <dgm:t>
        <a:bodyPr/>
        <a:lstStyle/>
        <a:p>
          <a:endParaRPr lang="en-GB"/>
        </a:p>
      </dgm:t>
    </dgm:pt>
    <dgm:pt modelId="{CB1DC72D-7423-477A-925C-CBF46ACEBA2F}">
      <dgm:prSet phldrT="[Text]"/>
      <dgm:spPr/>
      <dgm:t>
        <a:bodyPr/>
        <a:lstStyle/>
        <a:p>
          <a:r>
            <a:rPr lang="en-GB" dirty="0"/>
            <a:t>Learning</a:t>
          </a:r>
        </a:p>
      </dgm:t>
    </dgm:pt>
    <dgm:pt modelId="{6700377A-AD41-497F-8AEC-49927E8865E8}" type="parTrans" cxnId="{EFBC8E02-3B3F-4F59-BA34-80475634C434}">
      <dgm:prSet/>
      <dgm:spPr/>
      <dgm:t>
        <a:bodyPr/>
        <a:lstStyle/>
        <a:p>
          <a:endParaRPr lang="en-GB"/>
        </a:p>
      </dgm:t>
    </dgm:pt>
    <dgm:pt modelId="{182CC96A-C583-44F3-876D-9F4DA1619D04}" type="sibTrans" cxnId="{EFBC8E02-3B3F-4F59-BA34-80475634C434}">
      <dgm:prSet/>
      <dgm:spPr/>
      <dgm:t>
        <a:bodyPr/>
        <a:lstStyle/>
        <a:p>
          <a:endParaRPr lang="en-GB"/>
        </a:p>
      </dgm:t>
    </dgm:pt>
    <dgm:pt modelId="{BE96B51A-D67F-4B06-ABF7-792EDE9E77D2}" type="pres">
      <dgm:prSet presAssocID="{0A4351D0-EF8A-459F-8098-9A4660AF7AAB}" presName="linearFlow" presStyleCnt="0">
        <dgm:presLayoutVars>
          <dgm:dir/>
          <dgm:resizeHandles val="exact"/>
        </dgm:presLayoutVars>
      </dgm:prSet>
      <dgm:spPr/>
    </dgm:pt>
    <dgm:pt modelId="{43A358AF-2E5E-4D70-ADB9-6F749FDB1533}" type="pres">
      <dgm:prSet presAssocID="{6D246762-ADB7-4B28-A470-D1803E2E7A21}" presName="comp" presStyleCnt="0"/>
      <dgm:spPr/>
    </dgm:pt>
    <dgm:pt modelId="{76C9C717-C31F-40B7-AB5A-E1CBC93DCCEB}" type="pres">
      <dgm:prSet presAssocID="{6D246762-ADB7-4B28-A470-D1803E2E7A21}" presName="rect2" presStyleLbl="node1" presStyleIdx="0" presStyleCnt="5">
        <dgm:presLayoutVars>
          <dgm:bulletEnabled val="1"/>
        </dgm:presLayoutVars>
      </dgm:prSet>
      <dgm:spPr/>
    </dgm:pt>
    <dgm:pt modelId="{16FC61EE-1F58-4E24-9E62-03828EC141C0}" type="pres">
      <dgm:prSet presAssocID="{6D246762-ADB7-4B28-A470-D1803E2E7A21}" presName="rect1" presStyleLbl="lnNode1" presStyleIdx="0" presStyleCnt="5"/>
      <dgm:spPr/>
    </dgm:pt>
    <dgm:pt modelId="{091A1027-8CB1-4ED7-B342-95B714344E8D}" type="pres">
      <dgm:prSet presAssocID="{F7E64E17-9FAF-4F0A-B485-A718DA5CAF74}" presName="sibTrans" presStyleCnt="0"/>
      <dgm:spPr/>
    </dgm:pt>
    <dgm:pt modelId="{993329B3-D61E-4854-9BEB-E3B74FD309FE}" type="pres">
      <dgm:prSet presAssocID="{9CFDCC6E-9301-4105-A276-145640FAF72E}" presName="comp" presStyleCnt="0"/>
      <dgm:spPr/>
    </dgm:pt>
    <dgm:pt modelId="{B9CAD2CA-93CC-4BCB-947F-78468D7589A6}" type="pres">
      <dgm:prSet presAssocID="{9CFDCC6E-9301-4105-A276-145640FAF72E}" presName="rect2" presStyleLbl="node1" presStyleIdx="1" presStyleCnt="5">
        <dgm:presLayoutVars>
          <dgm:bulletEnabled val="1"/>
        </dgm:presLayoutVars>
      </dgm:prSet>
      <dgm:spPr/>
    </dgm:pt>
    <dgm:pt modelId="{60B64052-941B-4FB3-A54B-C715A7DE5B9C}" type="pres">
      <dgm:prSet presAssocID="{9CFDCC6E-9301-4105-A276-145640FAF72E}" presName="rect1" presStyleLbl="lnNode1" presStyleIdx="1" presStyleCnt="5"/>
      <dgm:spPr/>
    </dgm:pt>
    <dgm:pt modelId="{1D5353A6-CECB-41A7-8902-EC484FCF1DAF}" type="pres">
      <dgm:prSet presAssocID="{470191A8-38F2-4060-9EA6-C396F8D42D70}" presName="sibTrans" presStyleCnt="0"/>
      <dgm:spPr/>
    </dgm:pt>
    <dgm:pt modelId="{D86909DB-37D8-4416-BC3C-A5D7DC721248}" type="pres">
      <dgm:prSet presAssocID="{52BA3838-6E5A-41AB-B7B0-6A1EAB765FA7}" presName="comp" presStyleCnt="0"/>
      <dgm:spPr/>
    </dgm:pt>
    <dgm:pt modelId="{DB0C52D5-79E5-4960-B967-3DCDE8B3DD2A}" type="pres">
      <dgm:prSet presAssocID="{52BA3838-6E5A-41AB-B7B0-6A1EAB765FA7}" presName="rect2" presStyleLbl="node1" presStyleIdx="2" presStyleCnt="5">
        <dgm:presLayoutVars>
          <dgm:bulletEnabled val="1"/>
        </dgm:presLayoutVars>
      </dgm:prSet>
      <dgm:spPr/>
    </dgm:pt>
    <dgm:pt modelId="{46C6423E-6172-433A-A678-283F99EE8ABF}" type="pres">
      <dgm:prSet presAssocID="{52BA3838-6E5A-41AB-B7B0-6A1EAB765FA7}" presName="rect1" presStyleLbl="lnNode1" presStyleIdx="2" presStyleCnt="5"/>
      <dgm:spPr/>
    </dgm:pt>
    <dgm:pt modelId="{86B8E7CF-0F30-412A-B24E-7BA2A656F951}" type="pres">
      <dgm:prSet presAssocID="{D6B3D900-11FE-444B-8DC7-9041D0A6F90D}" presName="sibTrans" presStyleCnt="0"/>
      <dgm:spPr/>
    </dgm:pt>
    <dgm:pt modelId="{E4B9CD7B-66B3-460F-A382-2B79C6E7C58D}" type="pres">
      <dgm:prSet presAssocID="{F4A9E12A-B34C-43F2-8F00-114A612BA12A}" presName="comp" presStyleCnt="0"/>
      <dgm:spPr/>
    </dgm:pt>
    <dgm:pt modelId="{324001B5-7AC8-49C2-B47B-45E7AA3ADEF8}" type="pres">
      <dgm:prSet presAssocID="{F4A9E12A-B34C-43F2-8F00-114A612BA12A}" presName="rect2" presStyleLbl="node1" presStyleIdx="3" presStyleCnt="5">
        <dgm:presLayoutVars>
          <dgm:bulletEnabled val="1"/>
        </dgm:presLayoutVars>
      </dgm:prSet>
      <dgm:spPr/>
    </dgm:pt>
    <dgm:pt modelId="{31AB58D8-E806-4E96-9984-E3FB3FAAB86B}" type="pres">
      <dgm:prSet presAssocID="{F4A9E12A-B34C-43F2-8F00-114A612BA12A}" presName="rect1" presStyleLbl="lnNode1" presStyleIdx="3" presStyleCnt="5"/>
      <dgm:spPr/>
    </dgm:pt>
    <dgm:pt modelId="{F077A35C-8E7A-40A4-911E-6967B001BEC1}" type="pres">
      <dgm:prSet presAssocID="{C3C41738-328B-4519-BCE3-95BFFB987614}" presName="sibTrans" presStyleCnt="0"/>
      <dgm:spPr/>
    </dgm:pt>
    <dgm:pt modelId="{C7B342CA-9F37-45A3-A083-B06C3742379F}" type="pres">
      <dgm:prSet presAssocID="{CB1DC72D-7423-477A-925C-CBF46ACEBA2F}" presName="comp" presStyleCnt="0"/>
      <dgm:spPr/>
    </dgm:pt>
    <dgm:pt modelId="{44A36681-C828-4D9D-AD16-9F462FA31014}" type="pres">
      <dgm:prSet presAssocID="{CB1DC72D-7423-477A-925C-CBF46ACEBA2F}" presName="rect2" presStyleLbl="node1" presStyleIdx="4" presStyleCnt="5">
        <dgm:presLayoutVars>
          <dgm:bulletEnabled val="1"/>
        </dgm:presLayoutVars>
      </dgm:prSet>
      <dgm:spPr/>
    </dgm:pt>
    <dgm:pt modelId="{19721827-7DAE-4360-A128-8C5E798DA17C}" type="pres">
      <dgm:prSet presAssocID="{CB1DC72D-7423-477A-925C-CBF46ACEBA2F}" presName="rect1" presStyleLbl="lnNode1" presStyleIdx="4" presStyleCnt="5"/>
      <dgm:spPr/>
    </dgm:pt>
  </dgm:ptLst>
  <dgm:cxnLst>
    <dgm:cxn modelId="{EFBC8E02-3B3F-4F59-BA34-80475634C434}" srcId="{0A4351D0-EF8A-459F-8098-9A4660AF7AAB}" destId="{CB1DC72D-7423-477A-925C-CBF46ACEBA2F}" srcOrd="4" destOrd="0" parTransId="{6700377A-AD41-497F-8AEC-49927E8865E8}" sibTransId="{182CC96A-C583-44F3-876D-9F4DA1619D04}"/>
    <dgm:cxn modelId="{C5A5EA0F-ABB6-484D-96D0-46BB74235997}" srcId="{0A4351D0-EF8A-459F-8098-9A4660AF7AAB}" destId="{52BA3838-6E5A-41AB-B7B0-6A1EAB765FA7}" srcOrd="2" destOrd="0" parTransId="{F6606F41-A55F-45EC-B43A-E83CFBB089E7}" sibTransId="{D6B3D900-11FE-444B-8DC7-9041D0A6F90D}"/>
    <dgm:cxn modelId="{10019827-CD28-48F1-8AF2-BBDD9A53A373}" type="presOf" srcId="{CB1DC72D-7423-477A-925C-CBF46ACEBA2F}" destId="{44A36681-C828-4D9D-AD16-9F462FA31014}" srcOrd="0" destOrd="0" presId="urn:microsoft.com/office/officeart/2008/layout/AlternatingPictureBlocks"/>
    <dgm:cxn modelId="{BCE0685F-228E-465F-B5E8-D51791F3A4BA}" type="presOf" srcId="{6D246762-ADB7-4B28-A470-D1803E2E7A21}" destId="{76C9C717-C31F-40B7-AB5A-E1CBC93DCCEB}" srcOrd="0" destOrd="0" presId="urn:microsoft.com/office/officeart/2008/layout/AlternatingPictureBlocks"/>
    <dgm:cxn modelId="{B726116F-1401-45F5-9F0B-7623B9AEC5EE}" type="presOf" srcId="{0A4351D0-EF8A-459F-8098-9A4660AF7AAB}" destId="{BE96B51A-D67F-4B06-ABF7-792EDE9E77D2}" srcOrd="0" destOrd="0" presId="urn:microsoft.com/office/officeart/2008/layout/AlternatingPictureBlocks"/>
    <dgm:cxn modelId="{7933D359-1B8D-44BA-9360-327ACA1690EF}" srcId="{0A4351D0-EF8A-459F-8098-9A4660AF7AAB}" destId="{6D246762-ADB7-4B28-A470-D1803E2E7A21}" srcOrd="0" destOrd="0" parTransId="{B26B5D29-BB40-45D3-A602-E697A5F36E71}" sibTransId="{F7E64E17-9FAF-4F0A-B485-A718DA5CAF74}"/>
    <dgm:cxn modelId="{E2BF0E93-C1D2-41B6-A141-99E6938327B2}" type="presOf" srcId="{52BA3838-6E5A-41AB-B7B0-6A1EAB765FA7}" destId="{DB0C52D5-79E5-4960-B967-3DCDE8B3DD2A}" srcOrd="0" destOrd="0" presId="urn:microsoft.com/office/officeart/2008/layout/AlternatingPictureBlocks"/>
    <dgm:cxn modelId="{99B8A9A9-0738-4E17-B792-85A76600F5A6}" srcId="{0A4351D0-EF8A-459F-8098-9A4660AF7AAB}" destId="{9CFDCC6E-9301-4105-A276-145640FAF72E}" srcOrd="1" destOrd="0" parTransId="{44C9F53D-0854-42BD-A226-02BDFDBD7934}" sibTransId="{470191A8-38F2-4060-9EA6-C396F8D42D70}"/>
    <dgm:cxn modelId="{71E1EBB4-41C4-4F5B-ADBC-D5BE0E69EAB7}" type="presOf" srcId="{9CFDCC6E-9301-4105-A276-145640FAF72E}" destId="{B9CAD2CA-93CC-4BCB-947F-78468D7589A6}" srcOrd="0" destOrd="0" presId="urn:microsoft.com/office/officeart/2008/layout/AlternatingPictureBlocks"/>
    <dgm:cxn modelId="{DA6E8ABF-86E8-4C41-8440-4EEE964DB6DF}" type="presOf" srcId="{F4A9E12A-B34C-43F2-8F00-114A612BA12A}" destId="{324001B5-7AC8-49C2-B47B-45E7AA3ADEF8}" srcOrd="0" destOrd="0" presId="urn:microsoft.com/office/officeart/2008/layout/AlternatingPictureBlocks"/>
    <dgm:cxn modelId="{D2FA7CC5-5084-4DA4-8ADA-42368D82CDCC}" srcId="{0A4351D0-EF8A-459F-8098-9A4660AF7AAB}" destId="{F4A9E12A-B34C-43F2-8F00-114A612BA12A}" srcOrd="3" destOrd="0" parTransId="{925D07D4-B731-4359-84BD-47A5D2498003}" sibTransId="{C3C41738-328B-4519-BCE3-95BFFB987614}"/>
    <dgm:cxn modelId="{49552C5F-9C63-47F5-BFB0-2F47171C17E8}" type="presParOf" srcId="{BE96B51A-D67F-4B06-ABF7-792EDE9E77D2}" destId="{43A358AF-2E5E-4D70-ADB9-6F749FDB1533}" srcOrd="0" destOrd="0" presId="urn:microsoft.com/office/officeart/2008/layout/AlternatingPictureBlocks"/>
    <dgm:cxn modelId="{573AE2B2-9A5E-4B36-BDB7-47AC0AF85F7B}" type="presParOf" srcId="{43A358AF-2E5E-4D70-ADB9-6F749FDB1533}" destId="{76C9C717-C31F-40B7-AB5A-E1CBC93DCCEB}" srcOrd="0" destOrd="0" presId="urn:microsoft.com/office/officeart/2008/layout/AlternatingPictureBlocks"/>
    <dgm:cxn modelId="{478E15D8-1A54-41E0-9CE5-75DE8ADA0305}" type="presParOf" srcId="{43A358AF-2E5E-4D70-ADB9-6F749FDB1533}" destId="{16FC61EE-1F58-4E24-9E62-03828EC141C0}" srcOrd="1" destOrd="0" presId="urn:microsoft.com/office/officeart/2008/layout/AlternatingPictureBlocks"/>
    <dgm:cxn modelId="{ABD03CD6-A2CC-45C8-9DF2-B141DED1C115}" type="presParOf" srcId="{BE96B51A-D67F-4B06-ABF7-792EDE9E77D2}" destId="{091A1027-8CB1-4ED7-B342-95B714344E8D}" srcOrd="1" destOrd="0" presId="urn:microsoft.com/office/officeart/2008/layout/AlternatingPictureBlocks"/>
    <dgm:cxn modelId="{B02A77A5-AB70-41A0-9CEA-DC3211DECA64}" type="presParOf" srcId="{BE96B51A-D67F-4B06-ABF7-792EDE9E77D2}" destId="{993329B3-D61E-4854-9BEB-E3B74FD309FE}" srcOrd="2" destOrd="0" presId="urn:microsoft.com/office/officeart/2008/layout/AlternatingPictureBlocks"/>
    <dgm:cxn modelId="{15B5ADB4-B37A-4E42-B77E-D60BF13DF531}" type="presParOf" srcId="{993329B3-D61E-4854-9BEB-E3B74FD309FE}" destId="{B9CAD2CA-93CC-4BCB-947F-78468D7589A6}" srcOrd="0" destOrd="0" presId="urn:microsoft.com/office/officeart/2008/layout/AlternatingPictureBlocks"/>
    <dgm:cxn modelId="{93F99F3E-3562-4A1B-93C0-019F458B6529}" type="presParOf" srcId="{993329B3-D61E-4854-9BEB-E3B74FD309FE}" destId="{60B64052-941B-4FB3-A54B-C715A7DE5B9C}" srcOrd="1" destOrd="0" presId="urn:microsoft.com/office/officeart/2008/layout/AlternatingPictureBlocks"/>
    <dgm:cxn modelId="{66E77A49-41E3-4CA4-B734-28E65D70DF85}" type="presParOf" srcId="{BE96B51A-D67F-4B06-ABF7-792EDE9E77D2}" destId="{1D5353A6-CECB-41A7-8902-EC484FCF1DAF}" srcOrd="3" destOrd="0" presId="urn:microsoft.com/office/officeart/2008/layout/AlternatingPictureBlocks"/>
    <dgm:cxn modelId="{56367CDD-A387-4AD1-A6B1-5CC71C9DB6FB}" type="presParOf" srcId="{BE96B51A-D67F-4B06-ABF7-792EDE9E77D2}" destId="{D86909DB-37D8-4416-BC3C-A5D7DC721248}" srcOrd="4" destOrd="0" presId="urn:microsoft.com/office/officeart/2008/layout/AlternatingPictureBlocks"/>
    <dgm:cxn modelId="{90F30C32-6269-4DAF-B0D9-5B3401B86E55}" type="presParOf" srcId="{D86909DB-37D8-4416-BC3C-A5D7DC721248}" destId="{DB0C52D5-79E5-4960-B967-3DCDE8B3DD2A}" srcOrd="0" destOrd="0" presId="urn:microsoft.com/office/officeart/2008/layout/AlternatingPictureBlocks"/>
    <dgm:cxn modelId="{8122E652-18E1-40ED-9EC3-FAFAF08F908E}" type="presParOf" srcId="{D86909DB-37D8-4416-BC3C-A5D7DC721248}" destId="{46C6423E-6172-433A-A678-283F99EE8ABF}" srcOrd="1" destOrd="0" presId="urn:microsoft.com/office/officeart/2008/layout/AlternatingPictureBlocks"/>
    <dgm:cxn modelId="{78BCD17D-E29F-4A5B-BCA2-18E4A20ADB8B}" type="presParOf" srcId="{BE96B51A-D67F-4B06-ABF7-792EDE9E77D2}" destId="{86B8E7CF-0F30-412A-B24E-7BA2A656F951}" srcOrd="5" destOrd="0" presId="urn:microsoft.com/office/officeart/2008/layout/AlternatingPictureBlocks"/>
    <dgm:cxn modelId="{A1C2BFF8-585C-4A4D-A114-2A81FA43DFCE}" type="presParOf" srcId="{BE96B51A-D67F-4B06-ABF7-792EDE9E77D2}" destId="{E4B9CD7B-66B3-460F-A382-2B79C6E7C58D}" srcOrd="6" destOrd="0" presId="urn:microsoft.com/office/officeart/2008/layout/AlternatingPictureBlocks"/>
    <dgm:cxn modelId="{566D2FFA-1D5D-4292-A897-F97D5105E64C}" type="presParOf" srcId="{E4B9CD7B-66B3-460F-A382-2B79C6E7C58D}" destId="{324001B5-7AC8-49C2-B47B-45E7AA3ADEF8}" srcOrd="0" destOrd="0" presId="urn:microsoft.com/office/officeart/2008/layout/AlternatingPictureBlocks"/>
    <dgm:cxn modelId="{90E82803-80F8-4489-98E1-84CBEEBDF0CB}" type="presParOf" srcId="{E4B9CD7B-66B3-460F-A382-2B79C6E7C58D}" destId="{31AB58D8-E806-4E96-9984-E3FB3FAAB86B}" srcOrd="1" destOrd="0" presId="urn:microsoft.com/office/officeart/2008/layout/AlternatingPictureBlocks"/>
    <dgm:cxn modelId="{1AE2E561-AEDF-4B33-BBE1-A2BDB64EB764}" type="presParOf" srcId="{BE96B51A-D67F-4B06-ABF7-792EDE9E77D2}" destId="{F077A35C-8E7A-40A4-911E-6967B001BEC1}" srcOrd="7" destOrd="0" presId="urn:microsoft.com/office/officeart/2008/layout/AlternatingPictureBlocks"/>
    <dgm:cxn modelId="{5A6DD29A-4A53-429D-8926-2165FAC711FB}" type="presParOf" srcId="{BE96B51A-D67F-4B06-ABF7-792EDE9E77D2}" destId="{C7B342CA-9F37-45A3-A083-B06C3742379F}" srcOrd="8" destOrd="0" presId="urn:microsoft.com/office/officeart/2008/layout/AlternatingPictureBlocks"/>
    <dgm:cxn modelId="{3CC2275B-9650-4789-895F-31CA37BD1EAD}" type="presParOf" srcId="{C7B342CA-9F37-45A3-A083-B06C3742379F}" destId="{44A36681-C828-4D9D-AD16-9F462FA31014}" srcOrd="0" destOrd="0" presId="urn:microsoft.com/office/officeart/2008/layout/AlternatingPictureBlocks"/>
    <dgm:cxn modelId="{A6B2DCB8-EEA1-4C3E-8C5D-B5E394C65F48}" type="presParOf" srcId="{C7B342CA-9F37-45A3-A083-B06C3742379F}" destId="{19721827-7DAE-4360-A128-8C5E798DA17C}"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C5FAD2-31C2-4478-A0DF-A5409BA3C4A3}"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D75D1E89-E1C1-4001-B81B-C7A977DF2C80}">
      <dgm:prSet/>
      <dgm:spPr/>
      <dgm:t>
        <a:bodyPr/>
        <a:lstStyle/>
        <a:p>
          <a:r>
            <a:rPr lang="en-US" dirty="0"/>
            <a:t>Malpractice is defined as any deliberate activity, neglect, default or other practice that compromises the integrity of the assessment process, undermines public confidence in TLM qualifications, and/or impacts the validity of assessment outcomes.</a:t>
          </a:r>
        </a:p>
      </dgm:t>
    </dgm:pt>
    <dgm:pt modelId="{761044CC-DF02-4B0C-A706-1109C727722D}" type="parTrans" cxnId="{86F42BEC-DF77-4B6E-B627-618DFC7794BA}">
      <dgm:prSet/>
      <dgm:spPr/>
      <dgm:t>
        <a:bodyPr/>
        <a:lstStyle/>
        <a:p>
          <a:endParaRPr lang="en-US"/>
        </a:p>
      </dgm:t>
    </dgm:pt>
    <dgm:pt modelId="{800394DB-D2AE-4E55-8957-20C6A4B5987B}" type="sibTrans" cxnId="{86F42BEC-DF77-4B6E-B627-618DFC7794BA}">
      <dgm:prSet/>
      <dgm:spPr/>
      <dgm:t>
        <a:bodyPr/>
        <a:lstStyle/>
        <a:p>
          <a:endParaRPr lang="en-US" dirty="0"/>
        </a:p>
      </dgm:t>
    </dgm:pt>
    <dgm:pt modelId="{721BA10F-534A-44D9-BB09-34F5B557A977}">
      <dgm:prSet/>
      <dgm:spPr/>
      <dgm:t>
        <a:bodyPr/>
        <a:lstStyle/>
        <a:p>
          <a:r>
            <a:rPr lang="en-US" dirty="0"/>
            <a:t>Malpractice may include a range of issues from the failure to implement approval criteria, to the deliberate falsification of records in order to claim certificates.</a:t>
          </a:r>
        </a:p>
      </dgm:t>
    </dgm:pt>
    <dgm:pt modelId="{DB8AB2EA-07C0-4538-9DF0-9763AEBFA71C}" type="parTrans" cxnId="{D0E7DC1C-1EDB-44CF-87D0-B4442F9DA6A6}">
      <dgm:prSet/>
      <dgm:spPr/>
      <dgm:t>
        <a:bodyPr/>
        <a:lstStyle/>
        <a:p>
          <a:endParaRPr lang="en-US"/>
        </a:p>
      </dgm:t>
    </dgm:pt>
    <dgm:pt modelId="{84B95355-8E5D-47D8-9B5E-04EA4CFCC534}" type="sibTrans" cxnId="{D0E7DC1C-1EDB-44CF-87D0-B4442F9DA6A6}">
      <dgm:prSet/>
      <dgm:spPr/>
      <dgm:t>
        <a:bodyPr/>
        <a:lstStyle/>
        <a:p>
          <a:endParaRPr lang="en-US"/>
        </a:p>
      </dgm:t>
    </dgm:pt>
    <dgm:pt modelId="{C1C15AF1-6A76-4ACC-A1ED-D914D9398891}" type="pres">
      <dgm:prSet presAssocID="{C0C5FAD2-31C2-4478-A0DF-A5409BA3C4A3}" presName="outerComposite" presStyleCnt="0">
        <dgm:presLayoutVars>
          <dgm:chMax val="5"/>
          <dgm:dir/>
          <dgm:resizeHandles val="exact"/>
        </dgm:presLayoutVars>
      </dgm:prSet>
      <dgm:spPr/>
    </dgm:pt>
    <dgm:pt modelId="{9D927C0A-7BB6-48D0-A67C-C1D3B39524AE}" type="pres">
      <dgm:prSet presAssocID="{C0C5FAD2-31C2-4478-A0DF-A5409BA3C4A3}" presName="dummyMaxCanvas" presStyleCnt="0">
        <dgm:presLayoutVars/>
      </dgm:prSet>
      <dgm:spPr/>
    </dgm:pt>
    <dgm:pt modelId="{7FB9FD72-9159-47E5-B834-16CF1A938D98}" type="pres">
      <dgm:prSet presAssocID="{C0C5FAD2-31C2-4478-A0DF-A5409BA3C4A3}" presName="TwoNodes_1" presStyleLbl="node1" presStyleIdx="0" presStyleCnt="2">
        <dgm:presLayoutVars>
          <dgm:bulletEnabled val="1"/>
        </dgm:presLayoutVars>
      </dgm:prSet>
      <dgm:spPr/>
    </dgm:pt>
    <dgm:pt modelId="{9685BD05-3546-420C-A2DB-13966CFF74D2}" type="pres">
      <dgm:prSet presAssocID="{C0C5FAD2-31C2-4478-A0DF-A5409BA3C4A3}" presName="TwoNodes_2" presStyleLbl="node1" presStyleIdx="1" presStyleCnt="2">
        <dgm:presLayoutVars>
          <dgm:bulletEnabled val="1"/>
        </dgm:presLayoutVars>
      </dgm:prSet>
      <dgm:spPr/>
    </dgm:pt>
    <dgm:pt modelId="{80121AED-158A-4893-ADD8-4FA20C5E0D0C}" type="pres">
      <dgm:prSet presAssocID="{C0C5FAD2-31C2-4478-A0DF-A5409BA3C4A3}" presName="TwoConn_1-2" presStyleLbl="fgAccFollowNode1" presStyleIdx="0" presStyleCnt="1">
        <dgm:presLayoutVars>
          <dgm:bulletEnabled val="1"/>
        </dgm:presLayoutVars>
      </dgm:prSet>
      <dgm:spPr/>
    </dgm:pt>
    <dgm:pt modelId="{742F82B6-3CD7-4CA4-9434-5012F1303B5D}" type="pres">
      <dgm:prSet presAssocID="{C0C5FAD2-31C2-4478-A0DF-A5409BA3C4A3}" presName="TwoNodes_1_text" presStyleLbl="node1" presStyleIdx="1" presStyleCnt="2">
        <dgm:presLayoutVars>
          <dgm:bulletEnabled val="1"/>
        </dgm:presLayoutVars>
      </dgm:prSet>
      <dgm:spPr/>
    </dgm:pt>
    <dgm:pt modelId="{E8E2C394-79E0-44B8-B226-94A73728B7E9}" type="pres">
      <dgm:prSet presAssocID="{C0C5FAD2-31C2-4478-A0DF-A5409BA3C4A3}" presName="TwoNodes_2_text" presStyleLbl="node1" presStyleIdx="1" presStyleCnt="2">
        <dgm:presLayoutVars>
          <dgm:bulletEnabled val="1"/>
        </dgm:presLayoutVars>
      </dgm:prSet>
      <dgm:spPr/>
    </dgm:pt>
  </dgm:ptLst>
  <dgm:cxnLst>
    <dgm:cxn modelId="{D0E7DC1C-1EDB-44CF-87D0-B4442F9DA6A6}" srcId="{C0C5FAD2-31C2-4478-A0DF-A5409BA3C4A3}" destId="{721BA10F-534A-44D9-BB09-34F5B557A977}" srcOrd="1" destOrd="0" parTransId="{DB8AB2EA-07C0-4538-9DF0-9763AEBFA71C}" sibTransId="{84B95355-8E5D-47D8-9B5E-04EA4CFCC534}"/>
    <dgm:cxn modelId="{ADEF363D-958D-49B8-A8A2-A5C10D874F01}" type="presOf" srcId="{800394DB-D2AE-4E55-8957-20C6A4B5987B}" destId="{80121AED-158A-4893-ADD8-4FA20C5E0D0C}" srcOrd="0" destOrd="0" presId="urn:microsoft.com/office/officeart/2005/8/layout/vProcess5"/>
    <dgm:cxn modelId="{58515E5D-6852-4B34-B8D4-4D7F1767719D}" type="presOf" srcId="{D75D1E89-E1C1-4001-B81B-C7A977DF2C80}" destId="{742F82B6-3CD7-4CA4-9434-5012F1303B5D}" srcOrd="1" destOrd="0" presId="urn:microsoft.com/office/officeart/2005/8/layout/vProcess5"/>
    <dgm:cxn modelId="{A4F01A4E-9C69-4210-8653-DF0B378974DE}" type="presOf" srcId="{721BA10F-534A-44D9-BB09-34F5B557A977}" destId="{9685BD05-3546-420C-A2DB-13966CFF74D2}" srcOrd="0" destOrd="0" presId="urn:microsoft.com/office/officeart/2005/8/layout/vProcess5"/>
    <dgm:cxn modelId="{68A6EF6E-B5B8-45DE-A7BC-08A263A57075}" type="presOf" srcId="{C0C5FAD2-31C2-4478-A0DF-A5409BA3C4A3}" destId="{C1C15AF1-6A76-4ACC-A1ED-D914D9398891}" srcOrd="0" destOrd="0" presId="urn:microsoft.com/office/officeart/2005/8/layout/vProcess5"/>
    <dgm:cxn modelId="{D3D17E90-60CA-4020-88CF-03B2F8ABA8CA}" type="presOf" srcId="{D75D1E89-E1C1-4001-B81B-C7A977DF2C80}" destId="{7FB9FD72-9159-47E5-B834-16CF1A938D98}" srcOrd="0" destOrd="0" presId="urn:microsoft.com/office/officeart/2005/8/layout/vProcess5"/>
    <dgm:cxn modelId="{559B3AE4-A135-4E4A-9969-D9F09B829EF2}" type="presOf" srcId="{721BA10F-534A-44D9-BB09-34F5B557A977}" destId="{E8E2C394-79E0-44B8-B226-94A73728B7E9}" srcOrd="1" destOrd="0" presId="urn:microsoft.com/office/officeart/2005/8/layout/vProcess5"/>
    <dgm:cxn modelId="{86F42BEC-DF77-4B6E-B627-618DFC7794BA}" srcId="{C0C5FAD2-31C2-4478-A0DF-A5409BA3C4A3}" destId="{D75D1E89-E1C1-4001-B81B-C7A977DF2C80}" srcOrd="0" destOrd="0" parTransId="{761044CC-DF02-4B0C-A706-1109C727722D}" sibTransId="{800394DB-D2AE-4E55-8957-20C6A4B5987B}"/>
    <dgm:cxn modelId="{AE562F78-4344-4DA1-BBEE-A000D97C32CC}" type="presParOf" srcId="{C1C15AF1-6A76-4ACC-A1ED-D914D9398891}" destId="{9D927C0A-7BB6-48D0-A67C-C1D3B39524AE}" srcOrd="0" destOrd="0" presId="urn:microsoft.com/office/officeart/2005/8/layout/vProcess5"/>
    <dgm:cxn modelId="{0F3D7CFE-1554-4DA4-AD75-0A43B2BAEC1C}" type="presParOf" srcId="{C1C15AF1-6A76-4ACC-A1ED-D914D9398891}" destId="{7FB9FD72-9159-47E5-B834-16CF1A938D98}" srcOrd="1" destOrd="0" presId="urn:microsoft.com/office/officeart/2005/8/layout/vProcess5"/>
    <dgm:cxn modelId="{D309C699-80B9-44B3-9981-9A78591AC1D3}" type="presParOf" srcId="{C1C15AF1-6A76-4ACC-A1ED-D914D9398891}" destId="{9685BD05-3546-420C-A2DB-13966CFF74D2}" srcOrd="2" destOrd="0" presId="urn:microsoft.com/office/officeart/2005/8/layout/vProcess5"/>
    <dgm:cxn modelId="{4571B440-E720-434B-8306-0A525757CAF9}" type="presParOf" srcId="{C1C15AF1-6A76-4ACC-A1ED-D914D9398891}" destId="{80121AED-158A-4893-ADD8-4FA20C5E0D0C}" srcOrd="3" destOrd="0" presId="urn:microsoft.com/office/officeart/2005/8/layout/vProcess5"/>
    <dgm:cxn modelId="{03165B92-74FB-4413-8328-C312212179CE}" type="presParOf" srcId="{C1C15AF1-6A76-4ACC-A1ED-D914D9398891}" destId="{742F82B6-3CD7-4CA4-9434-5012F1303B5D}" srcOrd="4" destOrd="0" presId="urn:microsoft.com/office/officeart/2005/8/layout/vProcess5"/>
    <dgm:cxn modelId="{F3211C41-FA1E-40FA-A8A8-EA61B707EF61}" type="presParOf" srcId="{C1C15AF1-6A76-4ACC-A1ED-D914D9398891}" destId="{E8E2C394-79E0-44B8-B226-94A73728B7E9}"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408788-B0C8-491F-9F7B-3A1188AD3B10}"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E4C57F2D-6FE2-4CF3-9B18-2E9A3E49AAA1}">
      <dgm:prSet/>
      <dgm:spPr/>
      <dgm:t>
        <a:bodyPr/>
        <a:lstStyle/>
        <a:p>
          <a:r>
            <a:rPr lang="en-US" dirty="0"/>
            <a:t>Maladministration is defined as any activity, neglect, default or other practice that results in TLM, the TLM Approved Centre or Learner not complying with the specified requirements for the delivery of TLM qualifications.</a:t>
          </a:r>
        </a:p>
      </dgm:t>
    </dgm:pt>
    <dgm:pt modelId="{E4187B85-E40D-47C9-B88C-A08D441587D1}" type="parTrans" cxnId="{27BB2A4F-3DFB-4F74-95BA-B164AE004563}">
      <dgm:prSet/>
      <dgm:spPr/>
      <dgm:t>
        <a:bodyPr/>
        <a:lstStyle/>
        <a:p>
          <a:endParaRPr lang="en-US"/>
        </a:p>
      </dgm:t>
    </dgm:pt>
    <dgm:pt modelId="{3A5857A1-26CE-4C15-B750-E71590B83ABC}" type="sibTrans" cxnId="{27BB2A4F-3DFB-4F74-95BA-B164AE004563}">
      <dgm:prSet/>
      <dgm:spPr/>
      <dgm:t>
        <a:bodyPr/>
        <a:lstStyle/>
        <a:p>
          <a:endParaRPr lang="en-US"/>
        </a:p>
      </dgm:t>
    </dgm:pt>
    <dgm:pt modelId="{DD806002-DE4A-4A01-9E89-2E81486DCC4C}">
      <dgm:prSet/>
      <dgm:spPr/>
      <dgm:t>
        <a:bodyPr/>
        <a:lstStyle/>
        <a:p>
          <a:r>
            <a:rPr lang="en-US" dirty="0"/>
            <a:t>Maladministration is typically, unintentional and therefore is less likely to feature any deliberate activity that looked to cause harm or compromise the integrity of the assessment process.</a:t>
          </a:r>
        </a:p>
      </dgm:t>
    </dgm:pt>
    <dgm:pt modelId="{79773AB3-3E51-4F83-B752-1D7CD5B53172}" type="parTrans" cxnId="{12A4A13C-B9B1-4CF3-B029-C3C928C11959}">
      <dgm:prSet/>
      <dgm:spPr/>
      <dgm:t>
        <a:bodyPr/>
        <a:lstStyle/>
        <a:p>
          <a:endParaRPr lang="en-US"/>
        </a:p>
      </dgm:t>
    </dgm:pt>
    <dgm:pt modelId="{BFF5355B-237F-440F-85CC-6AD1E9177D15}" type="sibTrans" cxnId="{12A4A13C-B9B1-4CF3-B029-C3C928C11959}">
      <dgm:prSet/>
      <dgm:spPr/>
      <dgm:t>
        <a:bodyPr/>
        <a:lstStyle/>
        <a:p>
          <a:endParaRPr lang="en-US"/>
        </a:p>
      </dgm:t>
    </dgm:pt>
    <dgm:pt modelId="{42659D2A-9646-43FB-BEC4-64A04671E08F}" type="pres">
      <dgm:prSet presAssocID="{B9408788-B0C8-491F-9F7B-3A1188AD3B10}" presName="linear" presStyleCnt="0">
        <dgm:presLayoutVars>
          <dgm:animLvl val="lvl"/>
          <dgm:resizeHandles val="exact"/>
        </dgm:presLayoutVars>
      </dgm:prSet>
      <dgm:spPr/>
    </dgm:pt>
    <dgm:pt modelId="{1729D1B8-59A9-40EF-9A32-ECCA2C3C38D5}" type="pres">
      <dgm:prSet presAssocID="{E4C57F2D-6FE2-4CF3-9B18-2E9A3E49AAA1}" presName="parentText" presStyleLbl="node1" presStyleIdx="0" presStyleCnt="2">
        <dgm:presLayoutVars>
          <dgm:chMax val="0"/>
          <dgm:bulletEnabled val="1"/>
        </dgm:presLayoutVars>
      </dgm:prSet>
      <dgm:spPr/>
    </dgm:pt>
    <dgm:pt modelId="{ECE04BE9-9E3A-4E18-B859-AA0CBFDC008D}" type="pres">
      <dgm:prSet presAssocID="{3A5857A1-26CE-4C15-B750-E71590B83ABC}" presName="spacer" presStyleCnt="0"/>
      <dgm:spPr/>
    </dgm:pt>
    <dgm:pt modelId="{AE55E31D-DC9A-4927-A7E2-38F1C3453064}" type="pres">
      <dgm:prSet presAssocID="{DD806002-DE4A-4A01-9E89-2E81486DCC4C}" presName="parentText" presStyleLbl="node1" presStyleIdx="1" presStyleCnt="2">
        <dgm:presLayoutVars>
          <dgm:chMax val="0"/>
          <dgm:bulletEnabled val="1"/>
        </dgm:presLayoutVars>
      </dgm:prSet>
      <dgm:spPr/>
    </dgm:pt>
  </dgm:ptLst>
  <dgm:cxnLst>
    <dgm:cxn modelId="{12A4A13C-B9B1-4CF3-B029-C3C928C11959}" srcId="{B9408788-B0C8-491F-9F7B-3A1188AD3B10}" destId="{DD806002-DE4A-4A01-9E89-2E81486DCC4C}" srcOrd="1" destOrd="0" parTransId="{79773AB3-3E51-4F83-B752-1D7CD5B53172}" sibTransId="{BFF5355B-237F-440F-85CC-6AD1E9177D15}"/>
    <dgm:cxn modelId="{FC99976D-82A2-41DA-9B88-B2A458FE3247}" type="presOf" srcId="{DD806002-DE4A-4A01-9E89-2E81486DCC4C}" destId="{AE55E31D-DC9A-4927-A7E2-38F1C3453064}" srcOrd="0" destOrd="0" presId="urn:microsoft.com/office/officeart/2005/8/layout/vList2"/>
    <dgm:cxn modelId="{2C983E4E-D859-48C9-9518-E2B5B372AF41}" type="presOf" srcId="{B9408788-B0C8-491F-9F7B-3A1188AD3B10}" destId="{42659D2A-9646-43FB-BEC4-64A04671E08F}" srcOrd="0" destOrd="0" presId="urn:microsoft.com/office/officeart/2005/8/layout/vList2"/>
    <dgm:cxn modelId="{27BB2A4F-3DFB-4F74-95BA-B164AE004563}" srcId="{B9408788-B0C8-491F-9F7B-3A1188AD3B10}" destId="{E4C57F2D-6FE2-4CF3-9B18-2E9A3E49AAA1}" srcOrd="0" destOrd="0" parTransId="{E4187B85-E40D-47C9-B88C-A08D441587D1}" sibTransId="{3A5857A1-26CE-4C15-B750-E71590B83ABC}"/>
    <dgm:cxn modelId="{30184298-123D-4D6D-8239-49A5D0608D74}" type="presOf" srcId="{E4C57F2D-6FE2-4CF3-9B18-2E9A3E49AAA1}" destId="{1729D1B8-59A9-40EF-9A32-ECCA2C3C38D5}" srcOrd="0" destOrd="0" presId="urn:microsoft.com/office/officeart/2005/8/layout/vList2"/>
    <dgm:cxn modelId="{39CBEB97-48FE-45BB-BF3C-AFB0655978AA}" type="presParOf" srcId="{42659D2A-9646-43FB-BEC4-64A04671E08F}" destId="{1729D1B8-59A9-40EF-9A32-ECCA2C3C38D5}" srcOrd="0" destOrd="0" presId="urn:microsoft.com/office/officeart/2005/8/layout/vList2"/>
    <dgm:cxn modelId="{8F0914DB-1222-4CA7-92B7-B6CDF3974CFA}" type="presParOf" srcId="{42659D2A-9646-43FB-BEC4-64A04671E08F}" destId="{ECE04BE9-9E3A-4E18-B859-AA0CBFDC008D}" srcOrd="1" destOrd="0" presId="urn:microsoft.com/office/officeart/2005/8/layout/vList2"/>
    <dgm:cxn modelId="{65C85862-C291-4CB6-9769-D7D016EF1212}" type="presParOf" srcId="{42659D2A-9646-43FB-BEC4-64A04671E08F}" destId="{AE55E31D-DC9A-4927-A7E2-38F1C345306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9C717-C31F-40B7-AB5A-E1CBC93DCCEB}">
      <dsp:nvSpPr>
        <dsp:cNvPr id="0" name=""/>
        <dsp:cNvSpPr/>
      </dsp:nvSpPr>
      <dsp:spPr>
        <a:xfrm>
          <a:off x="3359626" y="2045"/>
          <a:ext cx="2776061" cy="1255568"/>
        </a:xfrm>
        <a:prstGeom prst="rect">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sp3d extrusionH="28000" prstMaterial="matte"/>
        </a:bodyPr>
        <a:lstStyle/>
        <a:p>
          <a:pPr marL="0" lvl="0" indent="0" algn="ctr" defTabSz="1511300">
            <a:lnSpc>
              <a:spcPct val="90000"/>
            </a:lnSpc>
            <a:spcBef>
              <a:spcPct val="0"/>
            </a:spcBef>
            <a:spcAft>
              <a:spcPct val="35000"/>
            </a:spcAft>
            <a:buNone/>
          </a:pPr>
          <a:r>
            <a:rPr lang="en-GB" sz="3400" kern="1200" dirty="0"/>
            <a:t>Prevention</a:t>
          </a:r>
        </a:p>
      </dsp:txBody>
      <dsp:txXfrm>
        <a:off x="3359626" y="2045"/>
        <a:ext cx="2776061" cy="1255568"/>
      </dsp:txXfrm>
    </dsp:sp>
    <dsp:sp modelId="{16FC61EE-1F58-4E24-9E62-03828EC141C0}">
      <dsp:nvSpPr>
        <dsp:cNvPr id="0" name=""/>
        <dsp:cNvSpPr/>
      </dsp:nvSpPr>
      <dsp:spPr>
        <a:xfrm>
          <a:off x="1992312" y="2045"/>
          <a:ext cx="1243012" cy="1255568"/>
        </a:xfrm>
        <a:prstGeom prst="rect">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B9CAD2CA-93CC-4BCB-947F-78468D7589A6}">
      <dsp:nvSpPr>
        <dsp:cNvPr id="0" name=""/>
        <dsp:cNvSpPr/>
      </dsp:nvSpPr>
      <dsp:spPr>
        <a:xfrm>
          <a:off x="1992312" y="1464782"/>
          <a:ext cx="2776061" cy="1255568"/>
        </a:xfrm>
        <a:prstGeom prst="rect">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sp3d extrusionH="28000" prstMaterial="matte"/>
        </a:bodyPr>
        <a:lstStyle/>
        <a:p>
          <a:pPr marL="0" lvl="0" indent="0" algn="ctr" defTabSz="1511300">
            <a:lnSpc>
              <a:spcPct val="90000"/>
            </a:lnSpc>
            <a:spcBef>
              <a:spcPct val="0"/>
            </a:spcBef>
            <a:spcAft>
              <a:spcPct val="35000"/>
            </a:spcAft>
            <a:buNone/>
          </a:pPr>
          <a:r>
            <a:rPr lang="en-GB" sz="3400" kern="1200" dirty="0"/>
            <a:t>Spotting</a:t>
          </a:r>
        </a:p>
      </dsp:txBody>
      <dsp:txXfrm>
        <a:off x="1992312" y="1464782"/>
        <a:ext cx="2776061" cy="1255568"/>
      </dsp:txXfrm>
    </dsp:sp>
    <dsp:sp modelId="{60B64052-941B-4FB3-A54B-C715A7DE5B9C}">
      <dsp:nvSpPr>
        <dsp:cNvPr id="0" name=""/>
        <dsp:cNvSpPr/>
      </dsp:nvSpPr>
      <dsp:spPr>
        <a:xfrm>
          <a:off x="4892674" y="1464782"/>
          <a:ext cx="1243012" cy="1255568"/>
        </a:xfrm>
        <a:prstGeom prst="rect">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DB0C52D5-79E5-4960-B967-3DCDE8B3DD2A}">
      <dsp:nvSpPr>
        <dsp:cNvPr id="0" name=""/>
        <dsp:cNvSpPr/>
      </dsp:nvSpPr>
      <dsp:spPr>
        <a:xfrm>
          <a:off x="3359626" y="2927519"/>
          <a:ext cx="2776061" cy="1255568"/>
        </a:xfrm>
        <a:prstGeom prst="rect">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sp3d extrusionH="28000" prstMaterial="matte"/>
        </a:bodyPr>
        <a:lstStyle/>
        <a:p>
          <a:pPr marL="0" lvl="0" indent="0" algn="ctr" defTabSz="1511300">
            <a:lnSpc>
              <a:spcPct val="90000"/>
            </a:lnSpc>
            <a:spcBef>
              <a:spcPct val="0"/>
            </a:spcBef>
            <a:spcAft>
              <a:spcPct val="35000"/>
            </a:spcAft>
            <a:buNone/>
          </a:pPr>
          <a:r>
            <a:rPr lang="en-GB" sz="3400" kern="1200" dirty="0"/>
            <a:t>Investigating</a:t>
          </a:r>
        </a:p>
      </dsp:txBody>
      <dsp:txXfrm>
        <a:off x="3359626" y="2927519"/>
        <a:ext cx="2776061" cy="1255568"/>
      </dsp:txXfrm>
    </dsp:sp>
    <dsp:sp modelId="{46C6423E-6172-433A-A678-283F99EE8ABF}">
      <dsp:nvSpPr>
        <dsp:cNvPr id="0" name=""/>
        <dsp:cNvSpPr/>
      </dsp:nvSpPr>
      <dsp:spPr>
        <a:xfrm>
          <a:off x="1992312" y="2927519"/>
          <a:ext cx="1243012" cy="1255568"/>
        </a:xfrm>
        <a:prstGeom prst="rect">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324001B5-7AC8-49C2-B47B-45E7AA3ADEF8}">
      <dsp:nvSpPr>
        <dsp:cNvPr id="0" name=""/>
        <dsp:cNvSpPr/>
      </dsp:nvSpPr>
      <dsp:spPr>
        <a:xfrm>
          <a:off x="1992312" y="4390256"/>
          <a:ext cx="2776061" cy="1255568"/>
        </a:xfrm>
        <a:prstGeom prst="rect">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sp3d extrusionH="28000" prstMaterial="matte"/>
        </a:bodyPr>
        <a:lstStyle/>
        <a:p>
          <a:pPr marL="0" lvl="0" indent="0" algn="ctr" defTabSz="1511300">
            <a:lnSpc>
              <a:spcPct val="90000"/>
            </a:lnSpc>
            <a:spcBef>
              <a:spcPct val="0"/>
            </a:spcBef>
            <a:spcAft>
              <a:spcPct val="35000"/>
            </a:spcAft>
            <a:buNone/>
          </a:pPr>
          <a:r>
            <a:rPr lang="en-GB" sz="3400" kern="1200" dirty="0"/>
            <a:t>Tackling</a:t>
          </a:r>
        </a:p>
      </dsp:txBody>
      <dsp:txXfrm>
        <a:off x="1992312" y="4390256"/>
        <a:ext cx="2776061" cy="1255568"/>
      </dsp:txXfrm>
    </dsp:sp>
    <dsp:sp modelId="{31AB58D8-E806-4E96-9984-E3FB3FAAB86B}">
      <dsp:nvSpPr>
        <dsp:cNvPr id="0" name=""/>
        <dsp:cNvSpPr/>
      </dsp:nvSpPr>
      <dsp:spPr>
        <a:xfrm>
          <a:off x="4892674" y="4390256"/>
          <a:ext cx="1243012" cy="1255568"/>
        </a:xfrm>
        <a:prstGeom prst="rect">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44A36681-C828-4D9D-AD16-9F462FA31014}">
      <dsp:nvSpPr>
        <dsp:cNvPr id="0" name=""/>
        <dsp:cNvSpPr/>
      </dsp:nvSpPr>
      <dsp:spPr>
        <a:xfrm>
          <a:off x="3359626" y="5852993"/>
          <a:ext cx="2776061" cy="1255568"/>
        </a:xfrm>
        <a:prstGeom prst="rect">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sp3d extrusionH="28000" prstMaterial="matte"/>
        </a:bodyPr>
        <a:lstStyle/>
        <a:p>
          <a:pPr marL="0" lvl="0" indent="0" algn="ctr" defTabSz="1511300">
            <a:lnSpc>
              <a:spcPct val="90000"/>
            </a:lnSpc>
            <a:spcBef>
              <a:spcPct val="0"/>
            </a:spcBef>
            <a:spcAft>
              <a:spcPct val="35000"/>
            </a:spcAft>
            <a:buNone/>
          </a:pPr>
          <a:r>
            <a:rPr lang="en-GB" sz="3400" kern="1200" dirty="0"/>
            <a:t>Learning</a:t>
          </a:r>
        </a:p>
      </dsp:txBody>
      <dsp:txXfrm>
        <a:off x="3359626" y="5852993"/>
        <a:ext cx="2776061" cy="1255568"/>
      </dsp:txXfrm>
    </dsp:sp>
    <dsp:sp modelId="{19721827-7DAE-4360-A128-8C5E798DA17C}">
      <dsp:nvSpPr>
        <dsp:cNvPr id="0" name=""/>
        <dsp:cNvSpPr/>
      </dsp:nvSpPr>
      <dsp:spPr>
        <a:xfrm>
          <a:off x="1992312" y="5852993"/>
          <a:ext cx="1243012" cy="1255568"/>
        </a:xfrm>
        <a:prstGeom prst="rect">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9FD72-9159-47E5-B834-16CF1A938D98}">
      <dsp:nvSpPr>
        <dsp:cNvPr id="0" name=""/>
        <dsp:cNvSpPr/>
      </dsp:nvSpPr>
      <dsp:spPr>
        <a:xfrm>
          <a:off x="0" y="0"/>
          <a:ext cx="5514761" cy="1747062"/>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Malpractice is defined as any deliberate activity, neglect, default or other practice that compromises the integrity of the assessment process, undermines public confidence in TLM qualifications, and/or impacts the validity of assessment outcomes.</a:t>
          </a:r>
        </a:p>
      </dsp:txBody>
      <dsp:txXfrm>
        <a:off x="51170" y="51170"/>
        <a:ext cx="3709035" cy="1644722"/>
      </dsp:txXfrm>
    </dsp:sp>
    <dsp:sp modelId="{9685BD05-3546-420C-A2DB-13966CFF74D2}">
      <dsp:nvSpPr>
        <dsp:cNvPr id="0" name=""/>
        <dsp:cNvSpPr/>
      </dsp:nvSpPr>
      <dsp:spPr>
        <a:xfrm>
          <a:off x="973193" y="2135299"/>
          <a:ext cx="5514761" cy="1747062"/>
        </a:xfrm>
        <a:prstGeom prst="roundRect">
          <a:avLst>
            <a:gd name="adj" fmla="val 10000"/>
          </a:avLst>
        </a:prstGeom>
        <a:solidFill>
          <a:schemeClr val="accent2">
            <a:hueOff val="35353"/>
            <a:satOff val="-34487"/>
            <a:lumOff val="-176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Malpractice may include a range of issues from the failure to implement approval criteria, to the deliberate falsification of records in order to claim certificates.</a:t>
          </a:r>
        </a:p>
      </dsp:txBody>
      <dsp:txXfrm>
        <a:off x="1024363" y="2186469"/>
        <a:ext cx="3303637" cy="1644722"/>
      </dsp:txXfrm>
    </dsp:sp>
    <dsp:sp modelId="{80121AED-158A-4893-ADD8-4FA20C5E0D0C}">
      <dsp:nvSpPr>
        <dsp:cNvPr id="0" name=""/>
        <dsp:cNvSpPr/>
      </dsp:nvSpPr>
      <dsp:spPr>
        <a:xfrm>
          <a:off x="4379170" y="1373385"/>
          <a:ext cx="1135590" cy="1135590"/>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4634678" y="1373385"/>
        <a:ext cx="624574" cy="8545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9D1B8-59A9-40EF-9A32-ECCA2C3C38D5}">
      <dsp:nvSpPr>
        <dsp:cNvPr id="0" name=""/>
        <dsp:cNvSpPr/>
      </dsp:nvSpPr>
      <dsp:spPr>
        <a:xfrm>
          <a:off x="0" y="56220"/>
          <a:ext cx="6487955" cy="1853280"/>
        </a:xfrm>
        <a:prstGeom prst="round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Maladministration is defined as any activity, neglect, default or other practice that results in TLM, the TLM Approved Centre or Learner not complying with the specified requirements for the delivery of TLM qualifications.</a:t>
          </a:r>
        </a:p>
      </dsp:txBody>
      <dsp:txXfrm>
        <a:off x="90470" y="146690"/>
        <a:ext cx="6307015" cy="1672340"/>
      </dsp:txXfrm>
    </dsp:sp>
    <dsp:sp modelId="{AE55E31D-DC9A-4927-A7E2-38F1C3453064}">
      <dsp:nvSpPr>
        <dsp:cNvPr id="0" name=""/>
        <dsp:cNvSpPr/>
      </dsp:nvSpPr>
      <dsp:spPr>
        <a:xfrm>
          <a:off x="0" y="1972861"/>
          <a:ext cx="6487955" cy="1853280"/>
        </a:xfrm>
        <a:prstGeom prst="round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Maladministration is typically, unintentional and therefore is less likely to feature any deliberate activity that looked to cause harm or compromise the integrity of the assessment process.</a:t>
          </a:r>
        </a:p>
      </dsp:txBody>
      <dsp:txXfrm>
        <a:off x="90470" y="2063331"/>
        <a:ext cx="6307015" cy="167234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2D57E9-4F7F-4D0D-B1FE-2010C27F1734}" type="datetimeFigureOut">
              <a:rPr lang="en-GB" smtClean="0"/>
              <a:t>02/12/2022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D4946-E543-4794-86D0-EF219E572CEB}" type="slidenum">
              <a:rPr lang="en-GB" smtClean="0"/>
              <a:t>‹#›</a:t>
            </a:fld>
            <a:endParaRPr lang="en-GB" dirty="0"/>
          </a:p>
        </p:txBody>
      </p:sp>
    </p:spTree>
    <p:extLst>
      <p:ext uri="{BB962C8B-B14F-4D97-AF65-F5344CB8AC3E}">
        <p14:creationId xmlns:p14="http://schemas.microsoft.com/office/powerpoint/2010/main" val="1803578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2D57E9-4F7F-4D0D-B1FE-2010C27F1734}" type="datetimeFigureOut">
              <a:rPr lang="en-GB" smtClean="0"/>
              <a:t>02/12/2022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D4946-E543-4794-86D0-EF219E572CEB}" type="slidenum">
              <a:rPr lang="en-GB" smtClean="0"/>
              <a:t>‹#›</a:t>
            </a:fld>
            <a:endParaRPr lang="en-GB" dirty="0"/>
          </a:p>
        </p:txBody>
      </p:sp>
    </p:spTree>
    <p:extLst>
      <p:ext uri="{BB962C8B-B14F-4D97-AF65-F5344CB8AC3E}">
        <p14:creationId xmlns:p14="http://schemas.microsoft.com/office/powerpoint/2010/main" val="488375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2D57E9-4F7F-4D0D-B1FE-2010C27F1734}" type="datetimeFigureOut">
              <a:rPr lang="en-GB" smtClean="0"/>
              <a:t>02/12/2022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D4946-E543-4794-86D0-EF219E572CEB}" type="slidenum">
              <a:rPr lang="en-GB" smtClean="0"/>
              <a:t>‹#›</a:t>
            </a:fld>
            <a:endParaRPr lang="en-GB"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37113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2D57E9-4F7F-4D0D-B1FE-2010C27F1734}" type="datetimeFigureOut">
              <a:rPr lang="en-GB" smtClean="0"/>
              <a:t>02/12/2022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D4946-E543-4794-86D0-EF219E572CEB}" type="slidenum">
              <a:rPr lang="en-GB" smtClean="0"/>
              <a:t>‹#›</a:t>
            </a:fld>
            <a:endParaRPr lang="en-GB" dirty="0"/>
          </a:p>
        </p:txBody>
      </p:sp>
    </p:spTree>
    <p:extLst>
      <p:ext uri="{BB962C8B-B14F-4D97-AF65-F5344CB8AC3E}">
        <p14:creationId xmlns:p14="http://schemas.microsoft.com/office/powerpoint/2010/main" val="1975803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2D57E9-4F7F-4D0D-B1FE-2010C27F1734}" type="datetimeFigureOut">
              <a:rPr lang="en-GB" smtClean="0"/>
              <a:t>02/12/2022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D4946-E543-4794-86D0-EF219E572CEB}"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14951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2D57E9-4F7F-4D0D-B1FE-2010C27F1734}" type="datetimeFigureOut">
              <a:rPr lang="en-GB" smtClean="0"/>
              <a:t>02/12/2022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D4946-E543-4794-86D0-EF219E572CEB}" type="slidenum">
              <a:rPr lang="en-GB" smtClean="0"/>
              <a:t>‹#›</a:t>
            </a:fld>
            <a:endParaRPr lang="en-GB" dirty="0"/>
          </a:p>
        </p:txBody>
      </p:sp>
    </p:spTree>
    <p:extLst>
      <p:ext uri="{BB962C8B-B14F-4D97-AF65-F5344CB8AC3E}">
        <p14:creationId xmlns:p14="http://schemas.microsoft.com/office/powerpoint/2010/main" val="3978416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2D57E9-4F7F-4D0D-B1FE-2010C27F1734}" type="datetimeFigureOut">
              <a:rPr lang="en-GB" smtClean="0"/>
              <a:t>02/12/2022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D4946-E543-4794-86D0-EF219E572CEB}" type="slidenum">
              <a:rPr lang="en-GB" smtClean="0"/>
              <a:t>‹#›</a:t>
            </a:fld>
            <a:endParaRPr lang="en-GB" dirty="0"/>
          </a:p>
        </p:txBody>
      </p:sp>
    </p:spTree>
    <p:extLst>
      <p:ext uri="{BB962C8B-B14F-4D97-AF65-F5344CB8AC3E}">
        <p14:creationId xmlns:p14="http://schemas.microsoft.com/office/powerpoint/2010/main" val="2613649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2D57E9-4F7F-4D0D-B1FE-2010C27F1734}" type="datetimeFigureOut">
              <a:rPr lang="en-GB" smtClean="0"/>
              <a:t>02/12/2022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D4946-E543-4794-86D0-EF219E572CEB}" type="slidenum">
              <a:rPr lang="en-GB" smtClean="0"/>
              <a:t>‹#›</a:t>
            </a:fld>
            <a:endParaRPr lang="en-GB" dirty="0"/>
          </a:p>
        </p:txBody>
      </p:sp>
    </p:spTree>
    <p:extLst>
      <p:ext uri="{BB962C8B-B14F-4D97-AF65-F5344CB8AC3E}">
        <p14:creationId xmlns:p14="http://schemas.microsoft.com/office/powerpoint/2010/main" val="80230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2D57E9-4F7F-4D0D-B1FE-2010C27F1734}" type="datetimeFigureOut">
              <a:rPr lang="en-GB" smtClean="0"/>
              <a:t>02/12/2022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D4946-E543-4794-86D0-EF219E572CEB}" type="slidenum">
              <a:rPr lang="en-GB" smtClean="0"/>
              <a:t>‹#›</a:t>
            </a:fld>
            <a:endParaRPr lang="en-GB" dirty="0"/>
          </a:p>
        </p:txBody>
      </p:sp>
    </p:spTree>
    <p:extLst>
      <p:ext uri="{BB962C8B-B14F-4D97-AF65-F5344CB8AC3E}">
        <p14:creationId xmlns:p14="http://schemas.microsoft.com/office/powerpoint/2010/main" val="477199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2D57E9-4F7F-4D0D-B1FE-2010C27F1734}" type="datetimeFigureOut">
              <a:rPr lang="en-GB" smtClean="0"/>
              <a:t>02/12/2022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D4946-E543-4794-86D0-EF219E572CEB}" type="slidenum">
              <a:rPr lang="en-GB" smtClean="0"/>
              <a:t>‹#›</a:t>
            </a:fld>
            <a:endParaRPr lang="en-GB" dirty="0"/>
          </a:p>
        </p:txBody>
      </p:sp>
    </p:spTree>
    <p:extLst>
      <p:ext uri="{BB962C8B-B14F-4D97-AF65-F5344CB8AC3E}">
        <p14:creationId xmlns:p14="http://schemas.microsoft.com/office/powerpoint/2010/main" val="3314995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2D57E9-4F7F-4D0D-B1FE-2010C27F1734}" type="datetimeFigureOut">
              <a:rPr lang="en-GB" smtClean="0"/>
              <a:t>02/12/2022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CD4946-E543-4794-86D0-EF219E572CEB}" type="slidenum">
              <a:rPr lang="en-GB" smtClean="0"/>
              <a:t>‹#›</a:t>
            </a:fld>
            <a:endParaRPr lang="en-GB" dirty="0"/>
          </a:p>
        </p:txBody>
      </p:sp>
    </p:spTree>
    <p:extLst>
      <p:ext uri="{BB962C8B-B14F-4D97-AF65-F5344CB8AC3E}">
        <p14:creationId xmlns:p14="http://schemas.microsoft.com/office/powerpoint/2010/main" val="332494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2D57E9-4F7F-4D0D-B1FE-2010C27F1734}" type="datetimeFigureOut">
              <a:rPr lang="en-GB" smtClean="0"/>
              <a:t>02/12/2022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CCD4946-E543-4794-86D0-EF219E572CEB}" type="slidenum">
              <a:rPr lang="en-GB" smtClean="0"/>
              <a:t>‹#›</a:t>
            </a:fld>
            <a:endParaRPr lang="en-GB" dirty="0"/>
          </a:p>
        </p:txBody>
      </p:sp>
    </p:spTree>
    <p:extLst>
      <p:ext uri="{BB962C8B-B14F-4D97-AF65-F5344CB8AC3E}">
        <p14:creationId xmlns:p14="http://schemas.microsoft.com/office/powerpoint/2010/main" val="914859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2D57E9-4F7F-4D0D-B1FE-2010C27F1734}" type="datetimeFigureOut">
              <a:rPr lang="en-GB" smtClean="0"/>
              <a:t>02/12/2022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CCD4946-E543-4794-86D0-EF219E572CEB}" type="slidenum">
              <a:rPr lang="en-GB" smtClean="0"/>
              <a:t>‹#›</a:t>
            </a:fld>
            <a:endParaRPr lang="en-GB" dirty="0"/>
          </a:p>
        </p:txBody>
      </p:sp>
    </p:spTree>
    <p:extLst>
      <p:ext uri="{BB962C8B-B14F-4D97-AF65-F5344CB8AC3E}">
        <p14:creationId xmlns:p14="http://schemas.microsoft.com/office/powerpoint/2010/main" val="320556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D57E9-4F7F-4D0D-B1FE-2010C27F1734}" type="datetimeFigureOut">
              <a:rPr lang="en-GB" smtClean="0"/>
              <a:t>02/12/2022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CCD4946-E543-4794-86D0-EF219E572CEB}" type="slidenum">
              <a:rPr lang="en-GB" smtClean="0"/>
              <a:t>‹#›</a:t>
            </a:fld>
            <a:endParaRPr lang="en-GB" dirty="0"/>
          </a:p>
        </p:txBody>
      </p:sp>
    </p:spTree>
    <p:extLst>
      <p:ext uri="{BB962C8B-B14F-4D97-AF65-F5344CB8AC3E}">
        <p14:creationId xmlns:p14="http://schemas.microsoft.com/office/powerpoint/2010/main" val="3750269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2D57E9-4F7F-4D0D-B1FE-2010C27F1734}" type="datetimeFigureOut">
              <a:rPr lang="en-GB" smtClean="0"/>
              <a:t>02/12/2022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CD4946-E543-4794-86D0-EF219E572CEB}" type="slidenum">
              <a:rPr lang="en-GB" smtClean="0"/>
              <a:t>‹#›</a:t>
            </a:fld>
            <a:endParaRPr lang="en-GB" dirty="0"/>
          </a:p>
        </p:txBody>
      </p:sp>
    </p:spTree>
    <p:extLst>
      <p:ext uri="{BB962C8B-B14F-4D97-AF65-F5344CB8AC3E}">
        <p14:creationId xmlns:p14="http://schemas.microsoft.com/office/powerpoint/2010/main" val="2252780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2D57E9-4F7F-4D0D-B1FE-2010C27F1734}" type="datetimeFigureOut">
              <a:rPr lang="en-GB" smtClean="0"/>
              <a:t>02/12/2022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CD4946-E543-4794-86D0-EF219E572CEB}" type="slidenum">
              <a:rPr lang="en-GB" smtClean="0"/>
              <a:t>‹#›</a:t>
            </a:fld>
            <a:endParaRPr lang="en-GB" dirty="0"/>
          </a:p>
        </p:txBody>
      </p:sp>
    </p:spTree>
    <p:extLst>
      <p:ext uri="{BB962C8B-B14F-4D97-AF65-F5344CB8AC3E}">
        <p14:creationId xmlns:p14="http://schemas.microsoft.com/office/powerpoint/2010/main" val="2957475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22D57E9-4F7F-4D0D-B1FE-2010C27F1734}" type="datetimeFigureOut">
              <a:rPr lang="en-GB" smtClean="0"/>
              <a:t>02/12/2022</a:t>
            </a:fld>
            <a:endParaRPr lang="en-GB"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CCD4946-E543-4794-86D0-EF219E572CEB}" type="slidenum">
              <a:rPr lang="en-GB" smtClean="0"/>
              <a:t>‹#›</a:t>
            </a:fld>
            <a:endParaRPr lang="en-GB" dirty="0"/>
          </a:p>
        </p:txBody>
      </p:sp>
    </p:spTree>
    <p:extLst>
      <p:ext uri="{BB962C8B-B14F-4D97-AF65-F5344CB8AC3E}">
        <p14:creationId xmlns:p14="http://schemas.microsoft.com/office/powerpoint/2010/main" val="35985490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thelearningmachine.co.uk/" TargetMode="External"/><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Startseite">
            <a:extLst>
              <a:ext uri="{FF2B5EF4-FFF2-40B4-BE49-F238E27FC236}">
                <a16:creationId xmlns:a16="http://schemas.microsoft.com/office/drawing/2014/main" id="{49AE95FE-A847-464C-8A9A-331FFE484E5D}"/>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1" y="10"/>
            <a:ext cx="12191999" cy="6857990"/>
          </a:xfrm>
          <a:prstGeom prst="rect">
            <a:avLst/>
          </a:prstGeom>
          <a:noFill/>
        </p:spPr>
      </p:pic>
      <p:sp>
        <p:nvSpPr>
          <p:cNvPr id="12" name="Isosceles Triangle 11">
            <a:extLst>
              <a:ext uri="{FF2B5EF4-FFF2-40B4-BE49-F238E27FC236}">
                <a16:creationId xmlns:a16="http://schemas.microsoft.com/office/drawing/2014/main" id="{3559A5F2-8BE0-4998-A1E4-1B145465A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Parallelogram 13">
            <a:extLst>
              <a:ext uri="{FF2B5EF4-FFF2-40B4-BE49-F238E27FC236}">
                <a16:creationId xmlns:a16="http://schemas.microsoft.com/office/drawing/2014/main" id="{3A6596D4-D53C-424F-9F16-CC8686C07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81BB890B-70D4-42FE-A599-6AEF1A42D9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842D646-B58C-43C8-8152-01BC782B7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9772CABD-4211-42AA-B349-D4002E52F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a:extLst>
              <a:ext uri="{FF2B5EF4-FFF2-40B4-BE49-F238E27FC236}">
                <a16:creationId xmlns:a16="http://schemas.microsoft.com/office/drawing/2014/main" id="{BBD91630-4DBA-4294-8016-FEB5C3B0C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E67D1587-504D-41BC-9D48-B61257BFB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810DC4D-38DC-4FBE-A4DB-4FFF8D417E91}"/>
              </a:ext>
            </a:extLst>
          </p:cNvPr>
          <p:cNvSpPr>
            <a:spLocks noGrp="1"/>
          </p:cNvSpPr>
          <p:nvPr>
            <p:ph type="ctrTitle"/>
          </p:nvPr>
        </p:nvSpPr>
        <p:spPr>
          <a:xfrm>
            <a:off x="3968886" y="1678665"/>
            <a:ext cx="5305118" cy="2369131"/>
          </a:xfrm>
        </p:spPr>
        <p:txBody>
          <a:bodyPr>
            <a:normAutofit fontScale="90000"/>
          </a:bodyPr>
          <a:lstStyle/>
          <a:p>
            <a:r>
              <a:rPr lang="en-GB" dirty="0"/>
              <a:t>Malpractice and maladministration</a:t>
            </a:r>
          </a:p>
        </p:txBody>
      </p:sp>
      <p:sp>
        <p:nvSpPr>
          <p:cNvPr id="3" name="Subtitle 2">
            <a:extLst>
              <a:ext uri="{FF2B5EF4-FFF2-40B4-BE49-F238E27FC236}">
                <a16:creationId xmlns:a16="http://schemas.microsoft.com/office/drawing/2014/main" id="{08802ED6-0F38-4CB3-B242-05C5B0C12B33}"/>
              </a:ext>
            </a:extLst>
          </p:cNvPr>
          <p:cNvSpPr>
            <a:spLocks noGrp="1"/>
          </p:cNvSpPr>
          <p:nvPr>
            <p:ph type="subTitle" idx="1"/>
          </p:nvPr>
        </p:nvSpPr>
        <p:spPr>
          <a:xfrm>
            <a:off x="4700964" y="4050832"/>
            <a:ext cx="4573037" cy="1096899"/>
          </a:xfrm>
        </p:spPr>
        <p:txBody>
          <a:bodyPr>
            <a:normAutofit/>
          </a:bodyPr>
          <a:lstStyle/>
          <a:p>
            <a:r>
              <a:rPr lang="en-GB" dirty="0">
                <a:solidFill>
                  <a:schemeClr val="bg1"/>
                </a:solidFill>
              </a:rPr>
              <a:t>An overview</a:t>
            </a:r>
          </a:p>
        </p:txBody>
      </p:sp>
      <p:sp>
        <p:nvSpPr>
          <p:cNvPr id="26" name="Rectangle 27">
            <a:extLst>
              <a:ext uri="{FF2B5EF4-FFF2-40B4-BE49-F238E27FC236}">
                <a16:creationId xmlns:a16="http://schemas.microsoft.com/office/drawing/2014/main" id="{8765DD1A-F044-4DE7-8A9B-7C30DC85A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8">
            <a:extLst>
              <a:ext uri="{FF2B5EF4-FFF2-40B4-BE49-F238E27FC236}">
                <a16:creationId xmlns:a16="http://schemas.microsoft.com/office/drawing/2014/main" id="{2FE2170D-72D6-48A8-8E9A-BFF3BF03D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01D19436-094D-463D-AFEA-870FDBD0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9A2DE6E0-967C-4C58-8558-EC08F1138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24600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2" name="Straight Connector 103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6" name="Isosceles Triangle 103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0" name="Isosceles Triangle 103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1" name="Isosceles Triangle 104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026" name="Picture 2" descr="See the source image">
            <a:extLst>
              <a:ext uri="{FF2B5EF4-FFF2-40B4-BE49-F238E27FC236}">
                <a16:creationId xmlns:a16="http://schemas.microsoft.com/office/drawing/2014/main" id="{62D6075E-5711-A449-69BB-F4CE3F4353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103" r="13607" b="-2"/>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C8157EA-8A5C-DCD3-DDDE-770D2BF450AC}"/>
              </a:ext>
            </a:extLst>
          </p:cNvPr>
          <p:cNvSpPr>
            <a:spLocks noGrp="1"/>
          </p:cNvSpPr>
          <p:nvPr>
            <p:ph type="title"/>
          </p:nvPr>
        </p:nvSpPr>
        <p:spPr>
          <a:xfrm>
            <a:off x="677333" y="609600"/>
            <a:ext cx="3851123" cy="1320800"/>
          </a:xfrm>
        </p:spPr>
        <p:txBody>
          <a:bodyPr vert="horz" lIns="91440" tIns="45720" rIns="91440" bIns="45720" rtlCol="0" anchor="t">
            <a:normAutofit/>
          </a:bodyPr>
          <a:lstStyle/>
          <a:p>
            <a:r>
              <a:rPr lang="en-US"/>
              <a:t>Remote arrangemnets</a:t>
            </a:r>
          </a:p>
        </p:txBody>
      </p:sp>
      <p:sp>
        <p:nvSpPr>
          <p:cNvPr id="4" name="TextBox 3">
            <a:extLst>
              <a:ext uri="{FF2B5EF4-FFF2-40B4-BE49-F238E27FC236}">
                <a16:creationId xmlns:a16="http://schemas.microsoft.com/office/drawing/2014/main" id="{9609C30D-E334-2410-802C-53B796101E12}"/>
              </a:ext>
            </a:extLst>
          </p:cNvPr>
          <p:cNvSpPr txBox="1"/>
          <p:nvPr/>
        </p:nvSpPr>
        <p:spPr>
          <a:xfrm>
            <a:off x="677334" y="2160589"/>
            <a:ext cx="3851122" cy="3880773"/>
          </a:xfrm>
          <a:prstGeom prst="rect">
            <a:avLst/>
          </a:prstGeom>
        </p:spPr>
        <p:txBody>
          <a:bodyPr vert="horz" lIns="91440" tIns="45720" rIns="91440" bIns="45720" rtlCol="0">
            <a:normAutofit lnSpcReduction="10000"/>
          </a:bodyPr>
          <a:lstStyle/>
          <a:p>
            <a:pPr>
              <a:lnSpc>
                <a:spcPct val="90000"/>
              </a:lnSpc>
              <a:spcBef>
                <a:spcPts val="1000"/>
              </a:spcBef>
              <a:buClr>
                <a:schemeClr val="accent1"/>
              </a:buClr>
              <a:buSzPct val="80000"/>
            </a:pPr>
            <a:r>
              <a:rPr lang="en-US" sz="1500" b="1" i="0" dirty="0">
                <a:solidFill>
                  <a:schemeClr val="tx1">
                    <a:lumMod val="75000"/>
                    <a:lumOff val="25000"/>
                  </a:schemeClr>
                </a:solidFill>
                <a:effectLst/>
              </a:rPr>
              <a:t>Remote invigilation</a:t>
            </a:r>
          </a:p>
          <a:p>
            <a:pPr marL="285750" indent="-285750">
              <a:lnSpc>
                <a:spcPct val="90000"/>
              </a:lnSpc>
              <a:spcBef>
                <a:spcPts val="1000"/>
              </a:spcBef>
              <a:buClr>
                <a:schemeClr val="accent1"/>
              </a:buClr>
              <a:buSzPct val="80000"/>
              <a:buFont typeface="Wingdings 3" charset="2"/>
              <a:buChar char=""/>
            </a:pPr>
            <a:endParaRPr lang="en-US" sz="1500" b="1" i="0" dirty="0">
              <a:solidFill>
                <a:schemeClr val="tx1">
                  <a:lumMod val="75000"/>
                  <a:lumOff val="25000"/>
                </a:schemeClr>
              </a:solidFill>
              <a:effectLst/>
            </a:endParaRPr>
          </a:p>
          <a:p>
            <a:pPr marL="285750" indent="-285750">
              <a:lnSpc>
                <a:spcPct val="90000"/>
              </a:lnSpc>
              <a:spcBef>
                <a:spcPts val="1000"/>
              </a:spcBef>
              <a:buClr>
                <a:schemeClr val="accent1"/>
              </a:buClr>
              <a:buSzPct val="80000"/>
              <a:buFont typeface="Wingdings 3" charset="2"/>
              <a:buChar char=""/>
            </a:pPr>
            <a:r>
              <a:rPr lang="en-US" sz="1500" dirty="0">
                <a:solidFill>
                  <a:schemeClr val="tx1">
                    <a:lumMod val="75000"/>
                    <a:lumOff val="25000"/>
                  </a:schemeClr>
                </a:solidFill>
              </a:rPr>
              <a:t>Remote invigilation can be one or both of live supervision or after-the-fact supervision of a learner completing the required assessment tasks. </a:t>
            </a:r>
          </a:p>
          <a:p>
            <a:pPr marL="285750" indent="-285750">
              <a:lnSpc>
                <a:spcPct val="90000"/>
              </a:lnSpc>
              <a:spcBef>
                <a:spcPts val="1000"/>
              </a:spcBef>
              <a:buClr>
                <a:schemeClr val="accent1"/>
              </a:buClr>
              <a:buSzPct val="80000"/>
              <a:buFont typeface="Wingdings 3" charset="2"/>
              <a:buChar char=""/>
            </a:pPr>
            <a:r>
              <a:rPr lang="en-US" sz="1500" dirty="0">
                <a:solidFill>
                  <a:schemeClr val="tx1">
                    <a:lumMod val="75000"/>
                    <a:lumOff val="25000"/>
                  </a:schemeClr>
                </a:solidFill>
              </a:rPr>
              <a:t>The invigilator is in a different location to the learner</a:t>
            </a:r>
            <a:r>
              <a:rPr lang="en-US" sz="1500">
                <a:solidFill>
                  <a:schemeClr val="tx1">
                    <a:lumMod val="75000"/>
                    <a:lumOff val="25000"/>
                  </a:schemeClr>
                </a:solidFill>
              </a:rPr>
              <a:t>. </a:t>
            </a:r>
          </a:p>
          <a:p>
            <a:pPr marL="285750" indent="-285750">
              <a:lnSpc>
                <a:spcPct val="90000"/>
              </a:lnSpc>
              <a:spcBef>
                <a:spcPts val="1000"/>
              </a:spcBef>
              <a:buClr>
                <a:schemeClr val="accent1"/>
              </a:buClr>
              <a:buSzPct val="80000"/>
              <a:buFont typeface="Wingdings 3" charset="2"/>
              <a:buChar char=""/>
            </a:pPr>
            <a:r>
              <a:rPr lang="en-US" sz="1500">
                <a:solidFill>
                  <a:schemeClr val="tx1">
                    <a:lumMod val="75000"/>
                    <a:lumOff val="25000"/>
                  </a:schemeClr>
                </a:solidFill>
              </a:rPr>
              <a:t>It </a:t>
            </a:r>
            <a:r>
              <a:rPr lang="en-US" sz="1500" dirty="0">
                <a:solidFill>
                  <a:schemeClr val="tx1">
                    <a:lumMod val="75000"/>
                    <a:lumOff val="25000"/>
                  </a:schemeClr>
                </a:solidFill>
              </a:rPr>
              <a:t>ensures that the learner completes the assessment under the required conditions so that the awarding organisation can assure itself of the validity of the assessment and secure the award of the qualification. </a:t>
            </a:r>
          </a:p>
          <a:p>
            <a:pPr marL="285750" indent="-285750">
              <a:lnSpc>
                <a:spcPct val="90000"/>
              </a:lnSpc>
              <a:spcBef>
                <a:spcPts val="1000"/>
              </a:spcBef>
              <a:buClr>
                <a:schemeClr val="accent1"/>
              </a:buClr>
              <a:buSzPct val="80000"/>
              <a:buFont typeface="Wingdings 3" charset="2"/>
              <a:buChar char=""/>
            </a:pPr>
            <a:r>
              <a:rPr lang="en-US" sz="1500" dirty="0">
                <a:solidFill>
                  <a:schemeClr val="tx1">
                    <a:lumMod val="75000"/>
                    <a:lumOff val="25000"/>
                  </a:schemeClr>
                </a:solidFill>
              </a:rPr>
              <a:t>The invigilator is not assessing the learner.</a:t>
            </a:r>
          </a:p>
          <a:p>
            <a:pPr>
              <a:lnSpc>
                <a:spcPct val="90000"/>
              </a:lnSpc>
              <a:spcBef>
                <a:spcPts val="1000"/>
              </a:spcBef>
              <a:buClr>
                <a:schemeClr val="accent1"/>
              </a:buClr>
              <a:buSzPct val="80000"/>
              <a:buFont typeface="Wingdings 3" charset="2"/>
              <a:buChar char=""/>
            </a:pPr>
            <a:endParaRPr lang="en-US" sz="1500" b="0" i="0" dirty="0">
              <a:solidFill>
                <a:schemeClr val="tx1">
                  <a:lumMod val="75000"/>
                  <a:lumOff val="25000"/>
                </a:schemeClr>
              </a:solidFill>
              <a:effectLst/>
            </a:endParaRPr>
          </a:p>
        </p:txBody>
      </p:sp>
      <p:cxnSp>
        <p:nvCxnSpPr>
          <p:cNvPr id="1043" name="Straight Connector 104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5" name="Straight Connector 104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94798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118" name="Group 2087">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89" name="Straight Connector 2088">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90" name="Straight Connector 2089">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91"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92"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93" name="Isosceles Triangle 2092">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94"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95"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96"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97" name="Isosceles Triangle 2096">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98" name="Isosceles Triangle 2097">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5CBEFDA-DD03-2B68-3468-2DFF36BF4105}"/>
              </a:ext>
            </a:extLst>
          </p:cNvPr>
          <p:cNvSpPr>
            <a:spLocks noGrp="1"/>
          </p:cNvSpPr>
          <p:nvPr>
            <p:ph type="title"/>
          </p:nvPr>
        </p:nvSpPr>
        <p:spPr>
          <a:xfrm>
            <a:off x="5536734" y="609600"/>
            <a:ext cx="3737268" cy="1320800"/>
          </a:xfrm>
        </p:spPr>
        <p:txBody>
          <a:bodyPr vert="horz" lIns="91440" tIns="45720" rIns="91440" bIns="45720" rtlCol="0" anchor="t">
            <a:normAutofit/>
          </a:bodyPr>
          <a:lstStyle/>
          <a:p>
            <a:r>
              <a:rPr lang="en-US" b="1"/>
              <a:t>Remote working and authenticity</a:t>
            </a:r>
          </a:p>
        </p:txBody>
      </p:sp>
      <p:sp>
        <p:nvSpPr>
          <p:cNvPr id="4" name="TextBox 3">
            <a:extLst>
              <a:ext uri="{FF2B5EF4-FFF2-40B4-BE49-F238E27FC236}">
                <a16:creationId xmlns:a16="http://schemas.microsoft.com/office/drawing/2014/main" id="{2D85A524-9040-2A0D-74C9-98B8CE4999ED}"/>
              </a:ext>
            </a:extLst>
          </p:cNvPr>
          <p:cNvSpPr txBox="1"/>
          <p:nvPr/>
        </p:nvSpPr>
        <p:spPr>
          <a:xfrm>
            <a:off x="5209563" y="2160589"/>
            <a:ext cx="4064439" cy="3880773"/>
          </a:xfrm>
          <a:prstGeom prst="rect">
            <a:avLst/>
          </a:prstGeom>
        </p:spPr>
        <p:txBody>
          <a:bodyPr vert="horz" lIns="91440" tIns="45720" rIns="91440" bIns="45720" rtlCol="0">
            <a:normAutofit/>
          </a:bodyPr>
          <a:lstStyle/>
          <a:p>
            <a:pPr marL="285750" indent="-285750">
              <a:lnSpc>
                <a:spcPct val="90000"/>
              </a:lnSpc>
              <a:spcBef>
                <a:spcPts val="1000"/>
              </a:spcBef>
              <a:buClr>
                <a:schemeClr val="accent1"/>
              </a:buClr>
              <a:buSzPct val="80000"/>
              <a:buFont typeface="Wingdings 3" charset="2"/>
              <a:buChar char=""/>
            </a:pPr>
            <a:r>
              <a:rPr lang="en-US" sz="1700" dirty="0">
                <a:solidFill>
                  <a:schemeClr val="tx1">
                    <a:lumMod val="75000"/>
                    <a:lumOff val="25000"/>
                  </a:schemeClr>
                </a:solidFill>
              </a:rPr>
              <a:t>Learners can be asked to show the room in which they are taking the assessment beforehand. </a:t>
            </a:r>
          </a:p>
          <a:p>
            <a:pPr marL="285750" indent="-285750">
              <a:lnSpc>
                <a:spcPct val="90000"/>
              </a:lnSpc>
              <a:spcBef>
                <a:spcPts val="1000"/>
              </a:spcBef>
              <a:buClr>
                <a:schemeClr val="accent1"/>
              </a:buClr>
              <a:buSzPct val="80000"/>
              <a:buFont typeface="Wingdings 3" charset="2"/>
              <a:buChar char=""/>
            </a:pPr>
            <a:r>
              <a:rPr lang="en-US" sz="1700" dirty="0">
                <a:solidFill>
                  <a:schemeClr val="tx1">
                    <a:lumMod val="75000"/>
                    <a:lumOff val="25000"/>
                  </a:schemeClr>
                </a:solidFill>
              </a:rPr>
              <a:t>And they can be asked to hold photo ID in a specific space so that a photo of the learner with their ID can be taken and stored. </a:t>
            </a:r>
          </a:p>
          <a:p>
            <a:pPr marL="285750" indent="-285750">
              <a:lnSpc>
                <a:spcPct val="90000"/>
              </a:lnSpc>
              <a:spcBef>
                <a:spcPts val="1000"/>
              </a:spcBef>
              <a:buClr>
                <a:schemeClr val="accent1"/>
              </a:buClr>
              <a:buSzPct val="80000"/>
              <a:buFont typeface="Wingdings 3" charset="2"/>
              <a:buChar char=""/>
            </a:pPr>
            <a:r>
              <a:rPr lang="en-US" sz="1700" dirty="0">
                <a:solidFill>
                  <a:schemeClr val="tx1">
                    <a:lumMod val="75000"/>
                    <a:lumOff val="25000"/>
                  </a:schemeClr>
                </a:solidFill>
              </a:rPr>
              <a:t>Use of multiple cameras has also enabled awarding organisations to prevent learners being helped by third parties.</a:t>
            </a:r>
          </a:p>
          <a:p>
            <a:pPr marL="285750" indent="-285750">
              <a:lnSpc>
                <a:spcPct val="90000"/>
              </a:lnSpc>
              <a:spcBef>
                <a:spcPts val="1000"/>
              </a:spcBef>
              <a:buClr>
                <a:schemeClr val="accent1"/>
              </a:buClr>
              <a:buSzPct val="80000"/>
              <a:buFont typeface="Wingdings 3" charset="2"/>
              <a:buChar char=""/>
            </a:pPr>
            <a:r>
              <a:rPr lang="en-US" sz="1700" dirty="0">
                <a:solidFill>
                  <a:schemeClr val="tx1">
                    <a:lumMod val="75000"/>
                    <a:lumOff val="25000"/>
                  </a:schemeClr>
                </a:solidFill>
              </a:rPr>
              <a:t>I</a:t>
            </a:r>
            <a:r>
              <a:rPr lang="en-US" sz="1700" b="0" i="0" dirty="0">
                <a:solidFill>
                  <a:schemeClr val="tx1">
                    <a:lumMod val="75000"/>
                    <a:lumOff val="25000"/>
                  </a:schemeClr>
                </a:solidFill>
                <a:effectLst/>
              </a:rPr>
              <a:t>nvigilators who are well trained in identifying any irregularities in real time.</a:t>
            </a:r>
            <a:endParaRPr lang="en-US" sz="1700" dirty="0">
              <a:solidFill>
                <a:schemeClr val="tx1">
                  <a:lumMod val="75000"/>
                  <a:lumOff val="25000"/>
                </a:schemeClr>
              </a:solidFill>
            </a:endParaRPr>
          </a:p>
        </p:txBody>
      </p:sp>
      <p:pic>
        <p:nvPicPr>
          <p:cNvPr id="2052" name="Picture 4" descr="See the source image">
            <a:extLst>
              <a:ext uri="{FF2B5EF4-FFF2-40B4-BE49-F238E27FC236}">
                <a16:creationId xmlns:a16="http://schemas.microsoft.com/office/drawing/2014/main" id="{5AD4522B-E47F-A12D-93F0-B020485758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06" r="48304" b="-1"/>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2119" name="Isosceles Triangle 209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37414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9" name="Group 3078">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080" name="Straight Connector 3079">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81" name="Straight Connector 3080">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82"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83"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84" name="Isosceles Triangle 3083">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85"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86"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87"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88" name="Isosceles Triangle 3087">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89" name="Isosceles Triangle 3088">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3074" name="Picture 2" descr="See the source image">
            <a:extLst>
              <a:ext uri="{FF2B5EF4-FFF2-40B4-BE49-F238E27FC236}">
                <a16:creationId xmlns:a16="http://schemas.microsoft.com/office/drawing/2014/main" id="{059AD26A-FF3E-8A13-C9CE-ABF2BF7879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43" r="8626" b="-1"/>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E4E7A8B-0542-A9E8-2CF8-155D21D3F582}"/>
              </a:ext>
            </a:extLst>
          </p:cNvPr>
          <p:cNvSpPr>
            <a:spLocks noGrp="1"/>
          </p:cNvSpPr>
          <p:nvPr>
            <p:ph type="title"/>
          </p:nvPr>
        </p:nvSpPr>
        <p:spPr>
          <a:xfrm>
            <a:off x="677333" y="609600"/>
            <a:ext cx="3851123" cy="1320800"/>
          </a:xfrm>
        </p:spPr>
        <p:txBody>
          <a:bodyPr vert="horz" lIns="91440" tIns="45720" rIns="91440" bIns="45720" rtlCol="0" anchor="t">
            <a:normAutofit/>
          </a:bodyPr>
          <a:lstStyle/>
          <a:p>
            <a:pPr>
              <a:lnSpc>
                <a:spcPct val="90000"/>
              </a:lnSpc>
            </a:pPr>
            <a:r>
              <a:rPr lang="en-US" sz="2800" b="1" dirty="0"/>
              <a:t>Process for tackling malpractice/ maladministration</a:t>
            </a:r>
            <a:endParaRPr lang="en-US" sz="2800" dirty="0"/>
          </a:p>
        </p:txBody>
      </p:sp>
      <p:sp>
        <p:nvSpPr>
          <p:cNvPr id="9" name="TextBox 8">
            <a:extLst>
              <a:ext uri="{FF2B5EF4-FFF2-40B4-BE49-F238E27FC236}">
                <a16:creationId xmlns:a16="http://schemas.microsoft.com/office/drawing/2014/main" id="{C2232235-59FD-A679-F821-44D23AF0963F}"/>
              </a:ext>
            </a:extLst>
          </p:cNvPr>
          <p:cNvSpPr txBox="1"/>
          <p:nvPr/>
        </p:nvSpPr>
        <p:spPr>
          <a:xfrm>
            <a:off x="677334" y="2160589"/>
            <a:ext cx="3851122" cy="3880773"/>
          </a:xfrm>
          <a:prstGeom prst="rect">
            <a:avLst/>
          </a:prstGeom>
        </p:spPr>
        <p:txBody>
          <a:bodyPr vert="horz" lIns="91440" tIns="45720" rIns="91440" bIns="45720" rtlCol="0">
            <a:normAutofit/>
          </a:bodyPr>
          <a:lstStyle/>
          <a:p>
            <a:pPr>
              <a:lnSpc>
                <a:spcPct val="90000"/>
              </a:lnSpc>
              <a:spcBef>
                <a:spcPts val="1000"/>
              </a:spcBef>
              <a:buClr>
                <a:schemeClr val="accent1"/>
              </a:buClr>
              <a:buSzPct val="80000"/>
              <a:buFont typeface="Wingdings 3" charset="2"/>
              <a:buChar char=""/>
            </a:pPr>
            <a:r>
              <a:rPr lang="en-US" sz="1100" dirty="0">
                <a:solidFill>
                  <a:schemeClr val="tx1">
                    <a:lumMod val="75000"/>
                    <a:lumOff val="25000"/>
                  </a:schemeClr>
                </a:solidFill>
              </a:rPr>
              <a:t>Allegations of malpractice and/or maladministration must be raised directly with TLM’s Responsible Officer who will not disclose, and will seek to protect, the identity of any whistle blower.</a:t>
            </a:r>
          </a:p>
          <a:p>
            <a:pPr>
              <a:lnSpc>
                <a:spcPct val="90000"/>
              </a:lnSpc>
              <a:spcBef>
                <a:spcPts val="1000"/>
              </a:spcBef>
              <a:buClr>
                <a:schemeClr val="accent1"/>
              </a:buClr>
              <a:buSzPct val="80000"/>
              <a:buFont typeface="Wingdings 3" charset="2"/>
              <a:buChar char=""/>
            </a:pPr>
            <a:endParaRPr lang="en-US" sz="1100" dirty="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1100" dirty="0">
                <a:solidFill>
                  <a:schemeClr val="tx1">
                    <a:lumMod val="75000"/>
                    <a:lumOff val="25000"/>
                  </a:schemeClr>
                </a:solidFill>
              </a:rPr>
              <a:t>As much detail as possible should be submitted along with any available supporting evidence, i.e.:</a:t>
            </a:r>
          </a:p>
          <a:p>
            <a:pPr>
              <a:lnSpc>
                <a:spcPct val="90000"/>
              </a:lnSpc>
              <a:spcBef>
                <a:spcPts val="1000"/>
              </a:spcBef>
              <a:buClr>
                <a:schemeClr val="accent1"/>
              </a:buClr>
              <a:buSzPct val="80000"/>
              <a:buFont typeface="Wingdings 3" charset="2"/>
              <a:buChar char=""/>
            </a:pPr>
            <a:endParaRPr lang="en-US" sz="1100" dirty="0">
              <a:solidFill>
                <a:schemeClr val="tx1">
                  <a:lumMod val="75000"/>
                  <a:lumOff val="25000"/>
                </a:schemeClr>
              </a:solidFill>
            </a:endParaRPr>
          </a:p>
          <a:p>
            <a:pPr marL="447675" indent="-447675">
              <a:lnSpc>
                <a:spcPct val="90000"/>
              </a:lnSpc>
              <a:spcBef>
                <a:spcPts val="1000"/>
              </a:spcBef>
              <a:buClr>
                <a:schemeClr val="accent1"/>
              </a:buClr>
              <a:buSzPct val="80000"/>
              <a:buFont typeface="Wingdings 3" charset="2"/>
              <a:buChar char=""/>
            </a:pPr>
            <a:r>
              <a:rPr lang="en-US" sz="1100" dirty="0">
                <a:solidFill>
                  <a:schemeClr val="tx1">
                    <a:lumMod val="75000"/>
                    <a:lumOff val="25000"/>
                  </a:schemeClr>
                </a:solidFill>
              </a:rPr>
              <a:t>Date(s) and time(s) of incident(s)</a:t>
            </a:r>
          </a:p>
          <a:p>
            <a:pPr marL="447675" indent="-447675">
              <a:lnSpc>
                <a:spcPct val="90000"/>
              </a:lnSpc>
              <a:spcBef>
                <a:spcPts val="1000"/>
              </a:spcBef>
              <a:buClr>
                <a:schemeClr val="accent1"/>
              </a:buClr>
              <a:buSzPct val="80000"/>
              <a:buFont typeface="Wingdings 3" charset="2"/>
              <a:buChar char=""/>
            </a:pPr>
            <a:r>
              <a:rPr lang="en-US" sz="1100" dirty="0">
                <a:solidFill>
                  <a:schemeClr val="tx1">
                    <a:lumMod val="75000"/>
                    <a:lumOff val="25000"/>
                  </a:schemeClr>
                </a:solidFill>
              </a:rPr>
              <a:t>Person(s) involved</a:t>
            </a:r>
          </a:p>
          <a:p>
            <a:pPr marL="447675" indent="-447675">
              <a:lnSpc>
                <a:spcPct val="90000"/>
              </a:lnSpc>
              <a:spcBef>
                <a:spcPts val="1000"/>
              </a:spcBef>
              <a:buClr>
                <a:schemeClr val="accent1"/>
              </a:buClr>
              <a:buSzPct val="80000"/>
              <a:buFont typeface="Wingdings 3" charset="2"/>
              <a:buChar char=""/>
            </a:pPr>
            <a:r>
              <a:rPr lang="en-US" sz="1100" dirty="0">
                <a:solidFill>
                  <a:schemeClr val="tx1">
                    <a:lumMod val="75000"/>
                    <a:lumOff val="25000"/>
                  </a:schemeClr>
                </a:solidFill>
              </a:rPr>
              <a:t>Nature of incident(s)</a:t>
            </a:r>
          </a:p>
          <a:p>
            <a:pPr marL="447675" indent="-447675">
              <a:lnSpc>
                <a:spcPct val="90000"/>
              </a:lnSpc>
              <a:spcBef>
                <a:spcPts val="1000"/>
              </a:spcBef>
              <a:buClr>
                <a:schemeClr val="accent1"/>
              </a:buClr>
              <a:buSzPct val="80000"/>
              <a:buFont typeface="Wingdings 3" charset="2"/>
              <a:buChar char=""/>
            </a:pPr>
            <a:r>
              <a:rPr lang="en-US" sz="1100" dirty="0">
                <a:solidFill>
                  <a:schemeClr val="tx1">
                    <a:lumMod val="75000"/>
                    <a:lumOff val="25000"/>
                  </a:schemeClr>
                </a:solidFill>
              </a:rPr>
              <a:t>Findings of any Centre investigation</a:t>
            </a:r>
          </a:p>
          <a:p>
            <a:pPr marL="447675" indent="-447675">
              <a:lnSpc>
                <a:spcPct val="90000"/>
              </a:lnSpc>
              <a:spcBef>
                <a:spcPts val="1000"/>
              </a:spcBef>
              <a:buClr>
                <a:schemeClr val="accent1"/>
              </a:buClr>
              <a:buSzPct val="80000"/>
              <a:buFont typeface="Wingdings 3" charset="2"/>
              <a:buChar char=""/>
            </a:pPr>
            <a:r>
              <a:rPr lang="en-US" sz="1100" dirty="0">
                <a:solidFill>
                  <a:schemeClr val="tx1">
                    <a:lumMod val="75000"/>
                    <a:lumOff val="25000"/>
                  </a:schemeClr>
                </a:solidFill>
              </a:rPr>
              <a:t>TLM will make an initial response/ acknowledgement in writing within </a:t>
            </a:r>
            <a:r>
              <a:rPr lang="en-US" sz="1100" b="1" dirty="0">
                <a:solidFill>
                  <a:schemeClr val="tx1">
                    <a:lumMod val="75000"/>
                    <a:lumOff val="25000"/>
                  </a:schemeClr>
                </a:solidFill>
              </a:rPr>
              <a:t>10 working days</a:t>
            </a:r>
            <a:r>
              <a:rPr lang="en-US" sz="1100" dirty="0">
                <a:solidFill>
                  <a:schemeClr val="tx1">
                    <a:lumMod val="75000"/>
                    <a:lumOff val="25000"/>
                  </a:schemeClr>
                </a:solidFill>
              </a:rPr>
              <a:t>.</a:t>
            </a:r>
          </a:p>
        </p:txBody>
      </p:sp>
      <p:cxnSp>
        <p:nvCxnSpPr>
          <p:cNvPr id="3091" name="Straight Connector 309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93" name="Straight Connector 309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9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9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9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0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0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0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0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93026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51" name="Group 6150">
            <a:extLst>
              <a:ext uri="{FF2B5EF4-FFF2-40B4-BE49-F238E27FC236}">
                <a16:creationId xmlns:a16="http://schemas.microsoft.com/office/drawing/2014/main" id="{5EA39187-0197-4C1D-BE4A-06B353C7B2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152" name="Straight Connector 6151">
              <a:extLst>
                <a:ext uri="{FF2B5EF4-FFF2-40B4-BE49-F238E27FC236}">
                  <a16:creationId xmlns:a16="http://schemas.microsoft.com/office/drawing/2014/main" id="{9E0FD730-D6BC-440A-89CF-7AA0C22C2F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153" name="Straight Connector 6152">
              <a:extLst>
                <a:ext uri="{FF2B5EF4-FFF2-40B4-BE49-F238E27FC236}">
                  <a16:creationId xmlns:a16="http://schemas.microsoft.com/office/drawing/2014/main" id="{31382DE6-64CB-4577-89E8-47941290A9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54" name="Rectangle 23">
              <a:extLst>
                <a:ext uri="{FF2B5EF4-FFF2-40B4-BE49-F238E27FC236}">
                  <a16:creationId xmlns:a16="http://schemas.microsoft.com/office/drawing/2014/main" id="{3ABD17EF-A676-4770-A8C8-E83BA0230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55" name="Rectangle 25">
              <a:extLst>
                <a:ext uri="{FF2B5EF4-FFF2-40B4-BE49-F238E27FC236}">
                  <a16:creationId xmlns:a16="http://schemas.microsoft.com/office/drawing/2014/main" id="{380D4582-A9DE-4A6E-8537-EFC4F860C3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56" name="Isosceles Triangle 6155">
              <a:extLst>
                <a:ext uri="{FF2B5EF4-FFF2-40B4-BE49-F238E27FC236}">
                  <a16:creationId xmlns:a16="http://schemas.microsoft.com/office/drawing/2014/main" id="{D66B8CF3-0959-4E8D-8F3A-AF62F21D9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57" name="Rectangle 27">
              <a:extLst>
                <a:ext uri="{FF2B5EF4-FFF2-40B4-BE49-F238E27FC236}">
                  <a16:creationId xmlns:a16="http://schemas.microsoft.com/office/drawing/2014/main" id="{97D4D559-2783-4E84-BB73-7F51D0235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58" name="Rectangle 28">
              <a:extLst>
                <a:ext uri="{FF2B5EF4-FFF2-40B4-BE49-F238E27FC236}">
                  <a16:creationId xmlns:a16="http://schemas.microsoft.com/office/drawing/2014/main" id="{8834FE36-E841-40B5-9465-1CFC99ED5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59" name="Rectangle 29">
              <a:extLst>
                <a:ext uri="{FF2B5EF4-FFF2-40B4-BE49-F238E27FC236}">
                  <a16:creationId xmlns:a16="http://schemas.microsoft.com/office/drawing/2014/main" id="{1A4197A1-AE79-4DC1-9E3A-845B40BA8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60" name="Isosceles Triangle 6159">
              <a:extLst>
                <a:ext uri="{FF2B5EF4-FFF2-40B4-BE49-F238E27FC236}">
                  <a16:creationId xmlns:a16="http://schemas.microsoft.com/office/drawing/2014/main" id="{326F6688-CBD0-42EE-9B90-25100FE89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61" name="Isosceles Triangle 6160">
              <a:extLst>
                <a:ext uri="{FF2B5EF4-FFF2-40B4-BE49-F238E27FC236}">
                  <a16:creationId xmlns:a16="http://schemas.microsoft.com/office/drawing/2014/main" id="{EF23F9BB-FC2E-48BA-8E63-A4436C28D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6163" name="Rectangle 6162">
            <a:extLst>
              <a:ext uri="{FF2B5EF4-FFF2-40B4-BE49-F238E27FC236}">
                <a16:creationId xmlns:a16="http://schemas.microsoft.com/office/drawing/2014/main" id="{7815DC60-3142-4171-B7AD-13B6FD265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6146" name="Picture 2" descr="See the source image">
            <a:extLst>
              <a:ext uri="{FF2B5EF4-FFF2-40B4-BE49-F238E27FC236}">
                <a16:creationId xmlns:a16="http://schemas.microsoft.com/office/drawing/2014/main" id="{D817E0CA-459C-1FF7-2BC6-99744CA4CE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45" r="27948" b="-2"/>
          <a:stretch/>
        </p:blipFill>
        <p:spPr bwMode="auto">
          <a:xfrm>
            <a:off x="20" y="-1"/>
            <a:ext cx="5897982" cy="6858000"/>
          </a:xfrm>
          <a:custGeom>
            <a:avLst/>
            <a:gdLst/>
            <a:ahLst/>
            <a:cxnLst/>
            <a:rect l="l" t="t" r="r" b="b"/>
            <a:pathLst>
              <a:path w="5898002" h="6858000">
                <a:moveTo>
                  <a:pt x="0" y="0"/>
                </a:moveTo>
                <a:lnTo>
                  <a:pt x="5898002" y="0"/>
                </a:lnTo>
                <a:lnTo>
                  <a:pt x="48736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3" name="Picture 2" descr="Application, table&#10;&#10;Description automatically generated">
            <a:extLst>
              <a:ext uri="{FF2B5EF4-FFF2-40B4-BE49-F238E27FC236}">
                <a16:creationId xmlns:a16="http://schemas.microsoft.com/office/drawing/2014/main" id="{88DF4F8C-BD3F-DED7-D12D-25A842DA442D}"/>
              </a:ext>
            </a:extLst>
          </p:cNvPr>
          <p:cNvPicPr>
            <a:picLocks noChangeAspect="1"/>
          </p:cNvPicPr>
          <p:nvPr/>
        </p:nvPicPr>
        <p:blipFill rotWithShape="1">
          <a:blip r:embed="rId3"/>
          <a:srcRect r="10704" b="2"/>
          <a:stretch/>
        </p:blipFill>
        <p:spPr>
          <a:xfrm>
            <a:off x="4869095" y="-1"/>
            <a:ext cx="7312272" cy="6858000"/>
          </a:xfrm>
          <a:custGeom>
            <a:avLst/>
            <a:gdLst/>
            <a:ahLst/>
            <a:cxnLst/>
            <a:rect l="l" t="t" r="r" b="b"/>
            <a:pathLst>
              <a:path w="7312272" h="6858000">
                <a:moveTo>
                  <a:pt x="1024379" y="0"/>
                </a:moveTo>
                <a:lnTo>
                  <a:pt x="7312272" y="0"/>
                </a:lnTo>
                <a:lnTo>
                  <a:pt x="7312272" y="6858000"/>
                </a:lnTo>
                <a:lnTo>
                  <a:pt x="0" y="6858000"/>
                </a:lnTo>
                <a:close/>
              </a:path>
            </a:pathLst>
          </a:custGeom>
        </p:spPr>
      </p:pic>
      <p:sp>
        <p:nvSpPr>
          <p:cNvPr id="6165" name="Freeform 52">
            <a:extLst>
              <a:ext uri="{FF2B5EF4-FFF2-40B4-BE49-F238E27FC236}">
                <a16:creationId xmlns:a16="http://schemas.microsoft.com/office/drawing/2014/main" id="{3A459D44-E95C-4AB2-9D79-7C182560C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649" y="3576483"/>
            <a:ext cx="8522979" cy="3281517"/>
          </a:xfrm>
          <a:custGeom>
            <a:avLst/>
            <a:gdLst>
              <a:gd name="connsiteX0" fmla="*/ 8516100 w 8522979"/>
              <a:gd name="connsiteY0" fmla="*/ 0 h 3281517"/>
              <a:gd name="connsiteX1" fmla="*/ 8522979 w 8522979"/>
              <a:gd name="connsiteY1" fmla="*/ 3281517 h 3281517"/>
              <a:gd name="connsiteX2" fmla="*/ 650153 w 8522979"/>
              <a:gd name="connsiteY2" fmla="*/ 3281517 h 3281517"/>
              <a:gd name="connsiteX3" fmla="*/ 0 w 8522979"/>
              <a:gd name="connsiteY3" fmla="*/ 3003752 h 3281517"/>
              <a:gd name="connsiteX4" fmla="*/ 879142 w 8522979"/>
              <a:gd name="connsiteY4" fmla="*/ 690551 h 3281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2979" h="3281517">
                <a:moveTo>
                  <a:pt x="8516100" y="0"/>
                </a:moveTo>
                <a:lnTo>
                  <a:pt x="8522979" y="3281517"/>
                </a:lnTo>
                <a:lnTo>
                  <a:pt x="650153" y="3281517"/>
                </a:lnTo>
                <a:lnTo>
                  <a:pt x="0" y="3003752"/>
                </a:lnTo>
                <a:lnTo>
                  <a:pt x="879142" y="690551"/>
                </a:lnTo>
                <a:close/>
              </a:path>
            </a:pathLst>
          </a:cu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5" name="Title 1">
            <a:extLst>
              <a:ext uri="{FF2B5EF4-FFF2-40B4-BE49-F238E27FC236}">
                <a16:creationId xmlns:a16="http://schemas.microsoft.com/office/drawing/2014/main" id="{0F453886-5037-9DFF-7855-77D911A6AB23}"/>
              </a:ext>
            </a:extLst>
          </p:cNvPr>
          <p:cNvSpPr txBox="1">
            <a:spLocks/>
          </p:cNvSpPr>
          <p:nvPr/>
        </p:nvSpPr>
        <p:spPr>
          <a:xfrm>
            <a:off x="4092401" y="4267830"/>
            <a:ext cx="5870465" cy="1329677"/>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90000"/>
              </a:lnSpc>
              <a:spcAft>
                <a:spcPts val="600"/>
              </a:spcAft>
            </a:pPr>
            <a:r>
              <a:rPr lang="en-US" sz="4100" b="1" dirty="0"/>
              <a:t>Declaration</a:t>
            </a:r>
          </a:p>
          <a:p>
            <a:pPr algn="r">
              <a:lnSpc>
                <a:spcPct val="90000"/>
              </a:lnSpc>
              <a:spcAft>
                <a:spcPts val="600"/>
              </a:spcAft>
            </a:pPr>
            <a:r>
              <a:rPr lang="en-US" sz="4100" b="1" dirty="0"/>
              <a:t> </a:t>
            </a:r>
            <a:endParaRPr lang="en-US" sz="4100" dirty="0"/>
          </a:p>
        </p:txBody>
      </p:sp>
    </p:spTree>
    <p:extLst>
      <p:ext uri="{BB962C8B-B14F-4D97-AF65-F5344CB8AC3E}">
        <p14:creationId xmlns:p14="http://schemas.microsoft.com/office/powerpoint/2010/main" val="8642824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9" name="Group 85">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9"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90">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6" name="Isosceles Triangle 95">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8" name="Isosceles Triangle 97">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0" name="Picture 9" descr="Diagram&#10;&#10;Description automatically generated">
            <a:extLst>
              <a:ext uri="{FF2B5EF4-FFF2-40B4-BE49-F238E27FC236}">
                <a16:creationId xmlns:a16="http://schemas.microsoft.com/office/drawing/2014/main" id="{0153963B-8CF1-4E80-DA25-F37BE17141BF}"/>
              </a:ext>
            </a:extLst>
          </p:cNvPr>
          <p:cNvPicPr>
            <a:picLocks noChangeAspect="1"/>
          </p:cNvPicPr>
          <p:nvPr/>
        </p:nvPicPr>
        <p:blipFill rotWithShape="1">
          <a:blip r:embed="rId2">
            <a:extLst>
              <a:ext uri="{28A0092B-C50C-407E-A947-70E740481C1C}">
                <a14:useLocalDpi xmlns:a14="http://schemas.microsoft.com/office/drawing/2010/main" val="0"/>
              </a:ext>
            </a:extLst>
          </a:blip>
          <a:srcRect b="42020"/>
          <a:stretch/>
        </p:blipFill>
        <p:spPr>
          <a:xfrm>
            <a:off x="995621" y="805719"/>
            <a:ext cx="6937874" cy="3037076"/>
          </a:xfrm>
          <a:prstGeom prst="rect">
            <a:avLst/>
          </a:prstGeom>
        </p:spPr>
      </p:pic>
      <p:pic>
        <p:nvPicPr>
          <p:cNvPr id="12" name="Picture 11" descr="Diagram&#10;&#10;Description automatically generated">
            <a:extLst>
              <a:ext uri="{FF2B5EF4-FFF2-40B4-BE49-F238E27FC236}">
                <a16:creationId xmlns:a16="http://schemas.microsoft.com/office/drawing/2014/main" id="{D2EF0CDC-F53C-D351-9708-C8B91AEE0767}"/>
              </a:ext>
            </a:extLst>
          </p:cNvPr>
          <p:cNvPicPr>
            <a:picLocks noChangeAspect="1"/>
          </p:cNvPicPr>
          <p:nvPr/>
        </p:nvPicPr>
        <p:blipFill rotWithShape="1">
          <a:blip r:embed="rId2">
            <a:extLst>
              <a:ext uri="{28A0092B-C50C-407E-A947-70E740481C1C}">
                <a14:useLocalDpi xmlns:a14="http://schemas.microsoft.com/office/drawing/2010/main" val="0"/>
              </a:ext>
            </a:extLst>
          </a:blip>
          <a:srcRect t="56774" b="-1"/>
          <a:stretch/>
        </p:blipFill>
        <p:spPr>
          <a:xfrm>
            <a:off x="995621" y="3759872"/>
            <a:ext cx="6937874" cy="2264244"/>
          </a:xfrm>
          <a:prstGeom prst="rect">
            <a:avLst/>
          </a:prstGeom>
        </p:spPr>
      </p:pic>
      <p:sp>
        <p:nvSpPr>
          <p:cNvPr id="2" name="Title 1">
            <a:extLst>
              <a:ext uri="{FF2B5EF4-FFF2-40B4-BE49-F238E27FC236}">
                <a16:creationId xmlns:a16="http://schemas.microsoft.com/office/drawing/2014/main" id="{91E2960B-3B5B-42F4-9248-AB03AA0674A3}"/>
              </a:ext>
            </a:extLst>
          </p:cNvPr>
          <p:cNvSpPr>
            <a:spLocks noGrp="1"/>
          </p:cNvSpPr>
          <p:nvPr>
            <p:ph type="title"/>
          </p:nvPr>
        </p:nvSpPr>
        <p:spPr>
          <a:xfrm>
            <a:off x="5951618" y="4429786"/>
            <a:ext cx="3497565" cy="1588293"/>
          </a:xfrm>
        </p:spPr>
        <p:txBody>
          <a:bodyPr vert="horz" lIns="91440" tIns="45720" rIns="91440" bIns="45720" rtlCol="0" anchor="b">
            <a:normAutofit/>
          </a:bodyPr>
          <a:lstStyle/>
          <a:p>
            <a:pPr>
              <a:lnSpc>
                <a:spcPct val="90000"/>
              </a:lnSpc>
            </a:pPr>
            <a:r>
              <a:rPr lang="en-US" sz="2800" b="1" kern="1200" dirty="0">
                <a:solidFill>
                  <a:schemeClr val="accent1"/>
                </a:solidFill>
                <a:latin typeface="+mj-lt"/>
                <a:ea typeface="+mj-ea"/>
                <a:cs typeface="+mj-cs"/>
              </a:rPr>
              <a:t>Process for tackling malpractice/ maladministration</a:t>
            </a:r>
            <a:endParaRPr lang="en-US" sz="2800" kern="1200" dirty="0">
              <a:solidFill>
                <a:schemeClr val="accent1"/>
              </a:solidFill>
              <a:latin typeface="+mj-lt"/>
              <a:ea typeface="+mj-ea"/>
              <a:cs typeface="+mj-cs"/>
            </a:endParaRPr>
          </a:p>
        </p:txBody>
      </p:sp>
    </p:spTree>
    <p:extLst>
      <p:ext uri="{BB962C8B-B14F-4D97-AF65-F5344CB8AC3E}">
        <p14:creationId xmlns:p14="http://schemas.microsoft.com/office/powerpoint/2010/main" val="97255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103" name="Group 4102">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104" name="Straight Connector 4103">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05" name="Straight Connector 4104">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06"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07"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08" name="Isosceles Triangle 4107">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09"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10"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11"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12" name="Isosceles Triangle 4111">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13" name="Isosceles Triangle 4112">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4E83D9C3-76FF-A13F-CFC3-ABB574EF7B32}"/>
              </a:ext>
            </a:extLst>
          </p:cNvPr>
          <p:cNvSpPr>
            <a:spLocks noGrp="1"/>
          </p:cNvSpPr>
          <p:nvPr>
            <p:ph type="title"/>
          </p:nvPr>
        </p:nvSpPr>
        <p:spPr>
          <a:xfrm>
            <a:off x="5536734" y="609600"/>
            <a:ext cx="3737268" cy="1320800"/>
          </a:xfrm>
        </p:spPr>
        <p:txBody>
          <a:bodyPr vert="horz" lIns="91440" tIns="45720" rIns="91440" bIns="45720" rtlCol="0" anchor="t">
            <a:normAutofit/>
          </a:bodyPr>
          <a:lstStyle/>
          <a:p>
            <a:pPr>
              <a:lnSpc>
                <a:spcPct val="90000"/>
              </a:lnSpc>
            </a:pPr>
            <a:r>
              <a:rPr lang="en-US" sz="1700" b="1" dirty="0"/>
              <a:t>How TLM acts after investigating malpractice/maladministration</a:t>
            </a:r>
            <a:br>
              <a:rPr lang="en-US" sz="1700" b="1" dirty="0"/>
            </a:br>
            <a:endParaRPr lang="en-US" sz="1700" dirty="0"/>
          </a:p>
        </p:txBody>
      </p:sp>
      <p:sp>
        <p:nvSpPr>
          <p:cNvPr id="4" name="Content Placeholder 3">
            <a:extLst>
              <a:ext uri="{FF2B5EF4-FFF2-40B4-BE49-F238E27FC236}">
                <a16:creationId xmlns:a16="http://schemas.microsoft.com/office/drawing/2014/main" id="{1403EF27-F08D-27F8-D42D-0B235FBE12BD}"/>
              </a:ext>
            </a:extLst>
          </p:cNvPr>
          <p:cNvSpPr>
            <a:spLocks noGrp="1"/>
          </p:cNvSpPr>
          <p:nvPr>
            <p:ph sz="half" idx="2"/>
          </p:nvPr>
        </p:nvSpPr>
        <p:spPr>
          <a:xfrm>
            <a:off x="5209563" y="2160589"/>
            <a:ext cx="4064439" cy="3880773"/>
          </a:xfrm>
        </p:spPr>
        <p:txBody>
          <a:bodyPr vert="horz" lIns="91440" tIns="45720" rIns="91440" bIns="45720" rtlCol="0">
            <a:normAutofit/>
          </a:bodyPr>
          <a:lstStyle/>
          <a:p>
            <a:r>
              <a:rPr lang="en-US" b="0" dirty="0">
                <a:effectLst/>
              </a:rPr>
              <a:t>Following the investigation, a draft report will be produced that the parties involved will be invited to check for factual accuracy and comment upon. </a:t>
            </a:r>
          </a:p>
          <a:p>
            <a:r>
              <a:rPr lang="en-US" b="0" dirty="0">
                <a:effectLst/>
              </a:rPr>
              <a:t>Upon receipt of the final version of the report an appeal may be made regarding actions imposed. Details of how to appeal are included in the </a:t>
            </a:r>
            <a:r>
              <a:rPr lang="en-US" b="1" dirty="0">
                <a:effectLst/>
              </a:rPr>
              <a:t>TLM Appeals Policy</a:t>
            </a:r>
            <a:r>
              <a:rPr lang="en-US" b="0" dirty="0">
                <a:effectLst/>
              </a:rPr>
              <a:t>.</a:t>
            </a:r>
            <a:br>
              <a:rPr lang="en-US" b="0" dirty="0">
                <a:effectLst/>
              </a:rPr>
            </a:br>
            <a:endParaRPr lang="en-US" dirty="0"/>
          </a:p>
        </p:txBody>
      </p:sp>
      <p:pic>
        <p:nvPicPr>
          <p:cNvPr id="4098" name="Picture 2" descr="See the source image">
            <a:extLst>
              <a:ext uri="{FF2B5EF4-FFF2-40B4-BE49-F238E27FC236}">
                <a16:creationId xmlns:a16="http://schemas.microsoft.com/office/drawing/2014/main" id="{F4C88386-6FC6-9E3A-5ACA-1E7043D66F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742" r="17747" b="-2"/>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4115" name="Isosceles Triangle 411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8407265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7" name="Group 5126">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128" name="Straight Connector 5127">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29" name="Straight Connector 5128">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130"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31"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32" name="Isosceles Triangle 5131">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33"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34"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35"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36" name="Isosceles Triangle 5135">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37" name="Isosceles Triangle 5136">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122" name="Picture 2" descr="See the source image">
            <a:extLst>
              <a:ext uri="{FF2B5EF4-FFF2-40B4-BE49-F238E27FC236}">
                <a16:creationId xmlns:a16="http://schemas.microsoft.com/office/drawing/2014/main" id="{9747E2DC-14AA-374A-D8B4-F349275185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15" r="12767"/>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EB786E7-CE03-6E57-2298-DD6B759B10EF}"/>
              </a:ext>
            </a:extLst>
          </p:cNvPr>
          <p:cNvSpPr>
            <a:spLocks noGrp="1"/>
          </p:cNvSpPr>
          <p:nvPr>
            <p:ph type="title"/>
          </p:nvPr>
        </p:nvSpPr>
        <p:spPr>
          <a:xfrm>
            <a:off x="677333" y="609600"/>
            <a:ext cx="3851123" cy="1320800"/>
          </a:xfrm>
        </p:spPr>
        <p:txBody>
          <a:bodyPr vert="horz" lIns="91440" tIns="45720" rIns="91440" bIns="45720" rtlCol="0" anchor="t">
            <a:normAutofit/>
          </a:bodyPr>
          <a:lstStyle/>
          <a:p>
            <a:r>
              <a:rPr lang="en-US" sz="3300" dirty="0"/>
              <a:t>Actions taken after investigation</a:t>
            </a:r>
          </a:p>
        </p:txBody>
      </p:sp>
      <p:sp>
        <p:nvSpPr>
          <p:cNvPr id="4" name="Content Placeholder 3">
            <a:extLst>
              <a:ext uri="{FF2B5EF4-FFF2-40B4-BE49-F238E27FC236}">
                <a16:creationId xmlns:a16="http://schemas.microsoft.com/office/drawing/2014/main" id="{5A2B03D0-E010-A234-240F-0FC487A935DA}"/>
              </a:ext>
            </a:extLst>
          </p:cNvPr>
          <p:cNvSpPr>
            <a:spLocks noGrp="1"/>
          </p:cNvSpPr>
          <p:nvPr>
            <p:ph sz="half" idx="2"/>
          </p:nvPr>
        </p:nvSpPr>
        <p:spPr>
          <a:xfrm>
            <a:off x="677334" y="2160589"/>
            <a:ext cx="3851122" cy="3880773"/>
          </a:xfrm>
        </p:spPr>
        <p:txBody>
          <a:bodyPr vert="horz" lIns="91440" tIns="45720" rIns="91440" bIns="45720" rtlCol="0">
            <a:normAutofit/>
          </a:bodyPr>
          <a:lstStyle/>
          <a:p>
            <a:pPr>
              <a:lnSpc>
                <a:spcPct val="90000"/>
              </a:lnSpc>
            </a:pPr>
            <a:r>
              <a:rPr lang="en-US" b="0" dirty="0">
                <a:effectLst/>
              </a:rPr>
              <a:t>Actions will be proportionate to the gravity and scope of the occurrence and may include the following:</a:t>
            </a:r>
          </a:p>
          <a:p>
            <a:pPr lvl="1">
              <a:lnSpc>
                <a:spcPct val="90000"/>
              </a:lnSpc>
            </a:pPr>
            <a:r>
              <a:rPr lang="en-US" b="0" dirty="0">
                <a:effectLst/>
              </a:rPr>
              <a:t>The development and implementation of action plans to prevent re-occurrence;</a:t>
            </a:r>
          </a:p>
          <a:p>
            <a:pPr lvl="1">
              <a:lnSpc>
                <a:spcPct val="90000"/>
              </a:lnSpc>
            </a:pPr>
            <a:r>
              <a:rPr lang="en-US" b="0" dirty="0">
                <a:effectLst/>
              </a:rPr>
              <a:t>Suspending or removing registration for units/qualifications;</a:t>
            </a:r>
          </a:p>
          <a:p>
            <a:pPr lvl="1">
              <a:lnSpc>
                <a:spcPct val="90000"/>
              </a:lnSpc>
            </a:pPr>
            <a:r>
              <a:rPr lang="en-US" b="0" dirty="0">
                <a:effectLst/>
              </a:rPr>
              <a:t>Suspending or removing approval;</a:t>
            </a:r>
          </a:p>
          <a:p>
            <a:pPr lvl="1">
              <a:lnSpc>
                <a:spcPct val="90000"/>
              </a:lnSpc>
            </a:pPr>
            <a:r>
              <a:rPr lang="en-US" b="0" dirty="0">
                <a:effectLst/>
              </a:rPr>
              <a:t>Imposing other sanctions as appropriate.</a:t>
            </a:r>
          </a:p>
          <a:p>
            <a:pPr>
              <a:lnSpc>
                <a:spcPct val="90000"/>
              </a:lnSpc>
            </a:pPr>
            <a:endParaRPr lang="en-US" dirty="0"/>
          </a:p>
        </p:txBody>
      </p:sp>
      <p:cxnSp>
        <p:nvCxnSpPr>
          <p:cNvPr id="5139" name="Straight Connector 513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41" name="Straight Connector 514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14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4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4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4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5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5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5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23399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0" name="Straight Connector 49">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2"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53">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Isosceles Triangle 57">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Isosceles Triangle 58">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1" name="Rectangle 60">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F442D6AD-C5AD-4882-8AD7-80C18485975A}"/>
              </a:ext>
            </a:extLst>
          </p:cNvPr>
          <p:cNvPicPr>
            <a:picLocks noChangeAspect="1"/>
          </p:cNvPicPr>
          <p:nvPr/>
        </p:nvPicPr>
        <p:blipFill rotWithShape="1">
          <a:blip r:embed="rId2" cstate="email">
            <a:duotone>
              <a:prstClr val="black"/>
              <a:schemeClr val="tx2">
                <a:tint val="45000"/>
                <a:satMod val="400000"/>
              </a:schemeClr>
            </a:duotone>
            <a:alphaModFix amt="40000"/>
            <a:extLst>
              <a:ext uri="{28A0092B-C50C-407E-A947-70E740481C1C}">
                <a14:useLocalDpi xmlns:a14="http://schemas.microsoft.com/office/drawing/2010/main"/>
              </a:ext>
            </a:extLst>
          </a:blip>
          <a:srcRect/>
          <a:stretch/>
        </p:blipFill>
        <p:spPr>
          <a:xfrm>
            <a:off x="1" y="10"/>
            <a:ext cx="12191999" cy="6857990"/>
          </a:xfrm>
          <a:prstGeom prst="rect">
            <a:avLst/>
          </a:prstGeom>
        </p:spPr>
      </p:pic>
      <p:sp>
        <p:nvSpPr>
          <p:cNvPr id="2" name="Title 1">
            <a:extLst>
              <a:ext uri="{FF2B5EF4-FFF2-40B4-BE49-F238E27FC236}">
                <a16:creationId xmlns:a16="http://schemas.microsoft.com/office/drawing/2014/main" id="{0BCFDA04-F4A9-4910-9CC1-1381A9AFCBAE}"/>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dirty="0"/>
              <a:t>Questions and contact details</a:t>
            </a:r>
          </a:p>
        </p:txBody>
      </p:sp>
      <p:sp>
        <p:nvSpPr>
          <p:cNvPr id="27" name="Title 1">
            <a:extLst>
              <a:ext uri="{FF2B5EF4-FFF2-40B4-BE49-F238E27FC236}">
                <a16:creationId xmlns:a16="http://schemas.microsoft.com/office/drawing/2014/main" id="{CB837F8F-5A6C-4405-BDA2-1BA19484B3AC}"/>
              </a:ext>
            </a:extLst>
          </p:cNvPr>
          <p:cNvSpPr txBox="1">
            <a:spLocks/>
          </p:cNvSpPr>
          <p:nvPr/>
        </p:nvSpPr>
        <p:spPr>
          <a:xfrm>
            <a:off x="677334" y="2160589"/>
            <a:ext cx="8596668" cy="3880773"/>
          </a:xfrm>
          <a:prstGeom prst="rect">
            <a:avLst/>
          </a:prstGeom>
        </p:spPr>
        <p:txBody>
          <a:bodyPr vert="horz" lIns="91440" tIns="45720" rIns="91440" bIns="45720" rtlCol="0">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Bef>
                <a:spcPts val="1000"/>
              </a:spcBef>
              <a:buClr>
                <a:schemeClr val="accent1"/>
              </a:buClr>
              <a:buSzPct val="80000"/>
            </a:pPr>
            <a:r>
              <a:rPr lang="en-US" sz="1400" dirty="0">
                <a:solidFill>
                  <a:srgbClr val="FFFFFF"/>
                </a:solidFill>
                <a:latin typeface="+mn-lt"/>
                <a:ea typeface="+mn-ea"/>
                <a:cs typeface="+mn-cs"/>
              </a:rPr>
              <a:t>4D-4E Gagarin</a:t>
            </a:r>
          </a:p>
          <a:p>
            <a:pPr>
              <a:lnSpc>
                <a:spcPct val="90000"/>
              </a:lnSpc>
              <a:spcBef>
                <a:spcPts val="1000"/>
              </a:spcBef>
              <a:buClr>
                <a:schemeClr val="accent1"/>
              </a:buClr>
              <a:buSzPct val="80000"/>
            </a:pPr>
            <a:r>
              <a:rPr lang="en-US" sz="1400" dirty="0">
                <a:solidFill>
                  <a:srgbClr val="FFFFFF"/>
                </a:solidFill>
                <a:latin typeface="+mn-lt"/>
                <a:ea typeface="+mn-ea"/>
                <a:cs typeface="+mn-cs"/>
              </a:rPr>
              <a:t>Lichfield Road </a:t>
            </a:r>
          </a:p>
          <a:p>
            <a:pPr>
              <a:lnSpc>
                <a:spcPct val="90000"/>
              </a:lnSpc>
              <a:spcBef>
                <a:spcPts val="1000"/>
              </a:spcBef>
              <a:buClr>
                <a:schemeClr val="accent1"/>
              </a:buClr>
              <a:buSzPct val="80000"/>
            </a:pPr>
            <a:r>
              <a:rPr lang="en-US" sz="1400" dirty="0">
                <a:solidFill>
                  <a:srgbClr val="FFFFFF"/>
                </a:solidFill>
                <a:latin typeface="+mn-lt"/>
                <a:ea typeface="+mn-ea"/>
                <a:cs typeface="+mn-cs"/>
              </a:rPr>
              <a:t>Tamworth</a:t>
            </a:r>
          </a:p>
          <a:p>
            <a:pPr>
              <a:lnSpc>
                <a:spcPct val="90000"/>
              </a:lnSpc>
              <a:spcBef>
                <a:spcPts val="1000"/>
              </a:spcBef>
              <a:buClr>
                <a:schemeClr val="accent1"/>
              </a:buClr>
              <a:buSzPct val="80000"/>
            </a:pPr>
            <a:r>
              <a:rPr lang="en-US" sz="1400" dirty="0">
                <a:solidFill>
                  <a:srgbClr val="FFFFFF"/>
                </a:solidFill>
                <a:latin typeface="+mn-lt"/>
                <a:ea typeface="+mn-ea"/>
                <a:cs typeface="+mn-cs"/>
              </a:rPr>
              <a:t>Staffordshire</a:t>
            </a:r>
          </a:p>
          <a:p>
            <a:pPr>
              <a:lnSpc>
                <a:spcPct val="90000"/>
              </a:lnSpc>
              <a:spcBef>
                <a:spcPts val="1000"/>
              </a:spcBef>
              <a:buClr>
                <a:schemeClr val="accent1"/>
              </a:buClr>
              <a:buSzPct val="80000"/>
            </a:pPr>
            <a:r>
              <a:rPr lang="en-US" sz="1400" dirty="0">
                <a:solidFill>
                  <a:srgbClr val="FFFFFF"/>
                </a:solidFill>
                <a:latin typeface="+mn-lt"/>
                <a:ea typeface="+mn-ea"/>
                <a:cs typeface="+mn-cs"/>
              </a:rPr>
              <a:t>B79 7GN</a:t>
            </a:r>
          </a:p>
          <a:p>
            <a:pPr>
              <a:lnSpc>
                <a:spcPct val="90000"/>
              </a:lnSpc>
              <a:spcBef>
                <a:spcPts val="1000"/>
              </a:spcBef>
              <a:buClr>
                <a:schemeClr val="accent1"/>
              </a:buClr>
              <a:buSzPct val="80000"/>
            </a:pPr>
            <a:r>
              <a:rPr lang="en-US" sz="1400" dirty="0">
                <a:solidFill>
                  <a:srgbClr val="FFFFFF"/>
                </a:solidFill>
                <a:latin typeface="+mn-lt"/>
                <a:ea typeface="+mn-ea"/>
                <a:cs typeface="+mn-cs"/>
              </a:rPr>
              <a:t>United Kingdom</a:t>
            </a:r>
          </a:p>
          <a:p>
            <a:pPr>
              <a:lnSpc>
                <a:spcPct val="90000"/>
              </a:lnSpc>
              <a:spcBef>
                <a:spcPts val="1000"/>
              </a:spcBef>
              <a:buClr>
                <a:schemeClr val="accent1"/>
              </a:buClr>
              <a:buSzPct val="80000"/>
              <a:buFont typeface="Wingdings 3" charset="2"/>
              <a:buChar char=""/>
            </a:pPr>
            <a:endParaRPr lang="en-US" sz="1400" dirty="0">
              <a:solidFill>
                <a:srgbClr val="FFFFFF"/>
              </a:solidFill>
              <a:latin typeface="+mn-lt"/>
              <a:ea typeface="+mn-ea"/>
              <a:cs typeface="+mn-cs"/>
            </a:endParaRPr>
          </a:p>
          <a:p>
            <a:pPr>
              <a:lnSpc>
                <a:spcPct val="90000"/>
              </a:lnSpc>
              <a:spcBef>
                <a:spcPts val="1000"/>
              </a:spcBef>
              <a:buClr>
                <a:schemeClr val="accent1"/>
              </a:buClr>
              <a:buSzPct val="80000"/>
              <a:buFont typeface="Wingdings 3" charset="2"/>
              <a:buChar char=""/>
            </a:pPr>
            <a:r>
              <a:rPr lang="en-US" sz="1400" dirty="0">
                <a:solidFill>
                  <a:srgbClr val="FFFFFF"/>
                </a:solidFill>
                <a:latin typeface="+mn-lt"/>
                <a:ea typeface="+mn-ea"/>
                <a:cs typeface="+mn-cs"/>
              </a:rPr>
              <a:t>Telephone:  +44 (0)1827 305940 </a:t>
            </a:r>
          </a:p>
          <a:p>
            <a:pPr>
              <a:lnSpc>
                <a:spcPct val="90000"/>
              </a:lnSpc>
              <a:spcBef>
                <a:spcPts val="1000"/>
              </a:spcBef>
              <a:buClr>
                <a:schemeClr val="accent1"/>
              </a:buClr>
              <a:buSzPct val="80000"/>
              <a:buFont typeface="Wingdings 3" charset="2"/>
              <a:buChar char=""/>
            </a:pPr>
            <a:endParaRPr lang="en-US" sz="1400" dirty="0">
              <a:solidFill>
                <a:srgbClr val="FFFFFF"/>
              </a:solidFill>
              <a:latin typeface="+mn-lt"/>
              <a:ea typeface="+mn-ea"/>
              <a:cs typeface="+mn-cs"/>
            </a:endParaRPr>
          </a:p>
          <a:p>
            <a:pPr>
              <a:lnSpc>
                <a:spcPct val="90000"/>
              </a:lnSpc>
              <a:spcBef>
                <a:spcPts val="1000"/>
              </a:spcBef>
              <a:buClr>
                <a:schemeClr val="accent1"/>
              </a:buClr>
              <a:buSzPct val="80000"/>
              <a:buFont typeface="Wingdings 3" charset="2"/>
              <a:buChar char=""/>
            </a:pPr>
            <a:r>
              <a:rPr lang="en-US" sz="1400" dirty="0">
                <a:solidFill>
                  <a:srgbClr val="FFFFFF"/>
                </a:solidFill>
                <a:latin typeface="+mn-lt"/>
                <a:ea typeface="+mn-ea"/>
                <a:cs typeface="+mn-cs"/>
                <a:hlinkClick r:id="rId3"/>
              </a:rPr>
              <a:t>TLM | The Learning Machine</a:t>
            </a:r>
            <a:endParaRPr lang="en-US" sz="1400" dirty="0">
              <a:solidFill>
                <a:srgbClr val="FFFFFF"/>
              </a:solidFill>
              <a:latin typeface="+mn-lt"/>
              <a:ea typeface="+mn-ea"/>
              <a:cs typeface="+mn-cs"/>
            </a:endParaRPr>
          </a:p>
          <a:p>
            <a:pPr>
              <a:lnSpc>
                <a:spcPct val="90000"/>
              </a:lnSpc>
              <a:spcBef>
                <a:spcPts val="1000"/>
              </a:spcBef>
              <a:buClr>
                <a:schemeClr val="accent1"/>
              </a:buClr>
              <a:buSzPct val="80000"/>
              <a:buFont typeface="Wingdings 3" charset="2"/>
              <a:buChar char=""/>
            </a:pPr>
            <a:endParaRPr lang="en-US" sz="1400" dirty="0">
              <a:solidFill>
                <a:srgbClr val="FFFFFF"/>
              </a:solidFill>
              <a:latin typeface="+mn-lt"/>
              <a:ea typeface="+mn-ea"/>
              <a:cs typeface="+mn-cs"/>
            </a:endParaRPr>
          </a:p>
          <a:p>
            <a:pPr>
              <a:lnSpc>
                <a:spcPct val="90000"/>
              </a:lnSpc>
              <a:spcBef>
                <a:spcPts val="1000"/>
              </a:spcBef>
              <a:buClr>
                <a:schemeClr val="accent1"/>
              </a:buClr>
              <a:buSzPct val="80000"/>
              <a:buFont typeface="Wingdings 3" charset="2"/>
              <a:buChar char=""/>
            </a:pPr>
            <a:r>
              <a:rPr lang="en-US" sz="1400" dirty="0">
                <a:solidFill>
                  <a:srgbClr val="FFFFFF"/>
                </a:solidFill>
                <a:latin typeface="+mn-lt"/>
                <a:ea typeface="+mn-ea"/>
                <a:cs typeface="+mn-cs"/>
              </a:rPr>
              <a:t>e-mail: helpdesk@theingots.org</a:t>
            </a:r>
          </a:p>
        </p:txBody>
      </p:sp>
    </p:spTree>
    <p:extLst>
      <p:ext uri="{BB962C8B-B14F-4D97-AF65-F5344CB8AC3E}">
        <p14:creationId xmlns:p14="http://schemas.microsoft.com/office/powerpoint/2010/main" val="423528114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Logo&#10;&#10;Description automatically generated">
            <a:extLst>
              <a:ext uri="{FF2B5EF4-FFF2-40B4-BE49-F238E27FC236}">
                <a16:creationId xmlns:a16="http://schemas.microsoft.com/office/drawing/2014/main" id="{3F94B1D8-7993-036E-D2CE-95C674646AC9}"/>
              </a:ext>
            </a:extLst>
          </p:cNvPr>
          <p:cNvPicPr>
            <a:picLocks noChangeAspect="1"/>
          </p:cNvPicPr>
          <p:nvPr/>
        </p:nvPicPr>
        <p:blipFill rotWithShape="1">
          <a:blip r:embed="rId2">
            <a:extLst>
              <a:ext uri="{28A0092B-C50C-407E-A947-70E740481C1C}">
                <a14:useLocalDpi xmlns:a14="http://schemas.microsoft.com/office/drawing/2010/main" val="0"/>
              </a:ext>
            </a:extLst>
          </a:blip>
          <a:srcRect r="23236" b="-1"/>
          <a:stretch/>
        </p:blipFill>
        <p:spPr>
          <a:xfrm>
            <a:off x="20" y="1"/>
            <a:ext cx="6016469" cy="6858001"/>
          </a:xfrm>
          <a:custGeom>
            <a:avLst/>
            <a:gdLst/>
            <a:ahLst/>
            <a:cxnLst/>
            <a:rect l="l" t="t" r="r" b="b"/>
            <a:pathLst>
              <a:path w="6016489" h="6858001">
                <a:moveTo>
                  <a:pt x="0" y="0"/>
                </a:moveTo>
                <a:lnTo>
                  <a:pt x="6016489" y="0"/>
                </a:lnTo>
                <a:lnTo>
                  <a:pt x="6016489" y="3"/>
                </a:lnTo>
                <a:lnTo>
                  <a:pt x="4217356" y="3"/>
                </a:lnTo>
                <a:lnTo>
                  <a:pt x="4429187" y="675864"/>
                </a:lnTo>
                <a:lnTo>
                  <a:pt x="4426326" y="675864"/>
                </a:lnTo>
                <a:lnTo>
                  <a:pt x="5659819" y="4611414"/>
                </a:lnTo>
                <a:lnTo>
                  <a:pt x="3962482" y="6858000"/>
                </a:lnTo>
                <a:lnTo>
                  <a:pt x="6016489" y="6858000"/>
                </a:lnTo>
                <a:lnTo>
                  <a:pt x="6016489" y="6858001"/>
                </a:lnTo>
                <a:lnTo>
                  <a:pt x="0" y="6858001"/>
                </a:lnTo>
                <a:close/>
              </a:path>
            </a:pathLst>
          </a:custGeom>
        </p:spPr>
      </p:pic>
      <p:graphicFrame>
        <p:nvGraphicFramePr>
          <p:cNvPr id="21" name="Diagram 20">
            <a:extLst>
              <a:ext uri="{FF2B5EF4-FFF2-40B4-BE49-F238E27FC236}">
                <a16:creationId xmlns:a16="http://schemas.microsoft.com/office/drawing/2014/main" id="{79F9E1F6-34A1-93B2-EBBE-1E159ECF1DDC}"/>
              </a:ext>
            </a:extLst>
          </p:cNvPr>
          <p:cNvGraphicFramePr/>
          <p:nvPr>
            <p:extLst>
              <p:ext uri="{D42A27DB-BD31-4B8C-83A1-F6EECF244321}">
                <p14:modId xmlns:p14="http://schemas.microsoft.com/office/powerpoint/2010/main" val="257912868"/>
              </p:ext>
            </p:extLst>
          </p:nvPr>
        </p:nvGraphicFramePr>
        <p:xfrm>
          <a:off x="3274472" y="-692446"/>
          <a:ext cx="8128000" cy="7110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1326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09" name="Group 7174">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176" name="Straight Connector 7175">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177" name="Straight Connector 7176">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178"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79"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0" name="Isosceles Triangle 7179">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1"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2"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3"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4" name="Isosceles Triangle 7183">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5" name="Isosceles Triangle 7184">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7170" name="Picture 2" descr="See the source image">
            <a:extLst>
              <a:ext uri="{FF2B5EF4-FFF2-40B4-BE49-F238E27FC236}">
                <a16:creationId xmlns:a16="http://schemas.microsoft.com/office/drawing/2014/main" id="{4663AF89-87EA-455B-5EB6-A6CBCDE5D3FD}"/>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5839" b="9255"/>
          <a:stretch/>
        </p:blipFill>
        <p:spPr bwMode="auto">
          <a:xfrm>
            <a:off x="1"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7210" name="Isosceles Triangle 7186">
            <a:extLst>
              <a:ext uri="{FF2B5EF4-FFF2-40B4-BE49-F238E27FC236}">
                <a16:creationId xmlns:a16="http://schemas.microsoft.com/office/drawing/2014/main" id="{BBFBD429-C7AA-4D85-BEBF-26ECE2DBA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11" name="Parallelogram 7188">
            <a:extLst>
              <a:ext uri="{FF2B5EF4-FFF2-40B4-BE49-F238E27FC236}">
                <a16:creationId xmlns:a16="http://schemas.microsoft.com/office/drawing/2014/main" id="{7A9CEEF0-7547-4FA2-93BD-0B8C799DD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212" name="Straight Connector 7190">
            <a:extLst>
              <a:ext uri="{FF2B5EF4-FFF2-40B4-BE49-F238E27FC236}">
                <a16:creationId xmlns:a16="http://schemas.microsoft.com/office/drawing/2014/main" id="{AA02E860-D290-48CF-9C38-BC8EB8854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213" name="Straight Connector 7192">
            <a:extLst>
              <a:ext uri="{FF2B5EF4-FFF2-40B4-BE49-F238E27FC236}">
                <a16:creationId xmlns:a16="http://schemas.microsoft.com/office/drawing/2014/main" id="{CBF60179-3A15-468E-86D0-1C2FFD504B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214" name="Rectangle 23">
            <a:extLst>
              <a:ext uri="{FF2B5EF4-FFF2-40B4-BE49-F238E27FC236}">
                <a16:creationId xmlns:a16="http://schemas.microsoft.com/office/drawing/2014/main" id="{87ED294B-4D40-44B4-86E7-F23C04688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9621AC3-07CA-CF5D-CC43-E2612C4C55F1}"/>
              </a:ext>
            </a:extLst>
          </p:cNvPr>
          <p:cNvSpPr>
            <a:spLocks noGrp="1"/>
          </p:cNvSpPr>
          <p:nvPr>
            <p:ph type="title"/>
          </p:nvPr>
        </p:nvSpPr>
        <p:spPr>
          <a:xfrm>
            <a:off x="2786047" y="609600"/>
            <a:ext cx="6487955" cy="1320800"/>
          </a:xfrm>
        </p:spPr>
        <p:txBody>
          <a:bodyPr vert="horz" lIns="91440" tIns="45720" rIns="91440" bIns="45720" rtlCol="0" anchor="t">
            <a:normAutofit/>
          </a:bodyPr>
          <a:lstStyle/>
          <a:p>
            <a:r>
              <a:rPr lang="en-US" b="1" dirty="0"/>
              <a:t>Malpractice</a:t>
            </a:r>
          </a:p>
        </p:txBody>
      </p:sp>
      <p:sp>
        <p:nvSpPr>
          <p:cNvPr id="7215" name="Rectangle 25">
            <a:extLst>
              <a:ext uri="{FF2B5EF4-FFF2-40B4-BE49-F238E27FC236}">
                <a16:creationId xmlns:a16="http://schemas.microsoft.com/office/drawing/2014/main" id="{55D78701-1D8D-45A3-9B44-A94C33462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16" name="Isosceles Triangle 7198">
            <a:extLst>
              <a:ext uri="{FF2B5EF4-FFF2-40B4-BE49-F238E27FC236}">
                <a16:creationId xmlns:a16="http://schemas.microsoft.com/office/drawing/2014/main" id="{B8C595DB-254F-4E8B-9C0D-648B3FF1B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17" name="Rectangle 27">
            <a:extLst>
              <a:ext uri="{FF2B5EF4-FFF2-40B4-BE49-F238E27FC236}">
                <a16:creationId xmlns:a16="http://schemas.microsoft.com/office/drawing/2014/main" id="{2E000235-D5DF-4D2F-AECA-3814821B5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18" name="Rectangle 28">
            <a:extLst>
              <a:ext uri="{FF2B5EF4-FFF2-40B4-BE49-F238E27FC236}">
                <a16:creationId xmlns:a16="http://schemas.microsoft.com/office/drawing/2014/main" id="{D7CE0E87-2C2C-4907-BBE3-D24D86C42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19" name="Rectangle 29">
            <a:extLst>
              <a:ext uri="{FF2B5EF4-FFF2-40B4-BE49-F238E27FC236}">
                <a16:creationId xmlns:a16="http://schemas.microsoft.com/office/drawing/2014/main" id="{8FF0BC47-4F6D-4430-8C11-E1566CBF6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20" name="Isosceles Triangle 7206">
            <a:extLst>
              <a:ext uri="{FF2B5EF4-FFF2-40B4-BE49-F238E27FC236}">
                <a16:creationId xmlns:a16="http://schemas.microsoft.com/office/drawing/2014/main" id="{5B73C5C4-3778-4E76-9467-8B46C9F91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01" name="Content Placeholder 2">
            <a:extLst>
              <a:ext uri="{FF2B5EF4-FFF2-40B4-BE49-F238E27FC236}">
                <a16:creationId xmlns:a16="http://schemas.microsoft.com/office/drawing/2014/main" id="{0B31C26D-D193-3BDA-0A73-BDC71B6CFDB6}"/>
              </a:ext>
            </a:extLst>
          </p:cNvPr>
          <p:cNvGraphicFramePr>
            <a:graphicFrameLocks noGrp="1"/>
          </p:cNvGraphicFramePr>
          <p:nvPr>
            <p:ph sz="half" idx="1"/>
            <p:extLst>
              <p:ext uri="{D42A27DB-BD31-4B8C-83A1-F6EECF244321}">
                <p14:modId xmlns:p14="http://schemas.microsoft.com/office/powerpoint/2010/main" val="3576716600"/>
              </p:ext>
            </p:extLst>
          </p:nvPr>
        </p:nvGraphicFramePr>
        <p:xfrm>
          <a:off x="2786047" y="2159000"/>
          <a:ext cx="6487955" cy="388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4357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Picture 5" descr="A picture containing floor, indoor, chair, striped&#10;&#10;Description automatically generated">
            <a:extLst>
              <a:ext uri="{FF2B5EF4-FFF2-40B4-BE49-F238E27FC236}">
                <a16:creationId xmlns:a16="http://schemas.microsoft.com/office/drawing/2014/main" id="{FBF8EBA2-D400-838F-D8F5-306AE44D3480}"/>
              </a:ext>
            </a:extLst>
          </p:cNvPr>
          <p:cNvPicPr>
            <a:picLocks noChangeAspect="1"/>
          </p:cNvPicPr>
          <p:nvPr/>
        </p:nvPicPr>
        <p:blipFill rotWithShape="1">
          <a:blip r:embed="rId2">
            <a:extLst>
              <a:ext uri="{28A0092B-C50C-407E-A947-70E740481C1C}">
                <a14:useLocalDpi xmlns:a14="http://schemas.microsoft.com/office/drawing/2010/main" val="0"/>
              </a:ext>
            </a:extLst>
          </a:blip>
          <a:srcRect l="21326" r="1565"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4E0EC1D6-83EE-111B-AE50-50CA9C27267D}"/>
              </a:ext>
            </a:extLst>
          </p:cNvPr>
          <p:cNvSpPr>
            <a:spLocks noGrp="1"/>
          </p:cNvSpPr>
          <p:nvPr>
            <p:ph type="title"/>
          </p:nvPr>
        </p:nvSpPr>
        <p:spPr>
          <a:xfrm>
            <a:off x="677333" y="609600"/>
            <a:ext cx="3851123" cy="1320800"/>
          </a:xfrm>
        </p:spPr>
        <p:txBody>
          <a:bodyPr vert="horz" lIns="91440" tIns="45720" rIns="91440" bIns="45720" rtlCol="0" anchor="t">
            <a:normAutofit/>
          </a:bodyPr>
          <a:lstStyle/>
          <a:p>
            <a:r>
              <a:rPr lang="en-US" b="1" dirty="0"/>
              <a:t>Malpractice examples</a:t>
            </a:r>
          </a:p>
        </p:txBody>
      </p:sp>
      <p:sp>
        <p:nvSpPr>
          <p:cNvPr id="3" name="Content Placeholder 2">
            <a:extLst>
              <a:ext uri="{FF2B5EF4-FFF2-40B4-BE49-F238E27FC236}">
                <a16:creationId xmlns:a16="http://schemas.microsoft.com/office/drawing/2014/main" id="{00427D50-8684-97B3-45F8-519D359120E7}"/>
              </a:ext>
            </a:extLst>
          </p:cNvPr>
          <p:cNvSpPr>
            <a:spLocks noGrp="1"/>
          </p:cNvSpPr>
          <p:nvPr>
            <p:ph sz="half" idx="1"/>
          </p:nvPr>
        </p:nvSpPr>
        <p:spPr>
          <a:xfrm>
            <a:off x="677334" y="2160589"/>
            <a:ext cx="3851122" cy="3880773"/>
          </a:xfrm>
        </p:spPr>
        <p:txBody>
          <a:bodyPr vert="horz" lIns="91440" tIns="45720" rIns="91440" bIns="45720" rtlCol="0">
            <a:normAutofit/>
          </a:bodyPr>
          <a:lstStyle/>
          <a:p>
            <a:r>
              <a:rPr lang="en-US" dirty="0"/>
              <a:t>Two of the clearest examples of malpractice are:</a:t>
            </a:r>
          </a:p>
          <a:p>
            <a:pPr lvl="1"/>
            <a:r>
              <a:rPr lang="en-US" dirty="0"/>
              <a:t>cheating, or facilitating cheating, in an assessment; and</a:t>
            </a:r>
          </a:p>
          <a:p>
            <a:pPr lvl="1"/>
            <a:r>
              <a:rPr lang="en-US" dirty="0"/>
              <a:t>attempting intentionally to manipulate a result so that it does not reflect the Learner’s actual performance in an assessment.</a:t>
            </a:r>
          </a:p>
        </p:txBody>
      </p:sp>
      <p:cxnSp>
        <p:nvCxnSpPr>
          <p:cNvPr id="23" name="Straight Connector 2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68352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2" name="Group 265">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67" name="Straight Connector 266">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8" name="Straight Connector 267">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9"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0"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1" name="Isosceles Triangle 270">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2"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3"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4"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5" name="Isosceles Triangle 274">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6" name="Isosceles Triangle 275">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7" name="Picture 6" descr="Text&#10;&#10;Description automatically generated with low confidence">
            <a:extLst>
              <a:ext uri="{FF2B5EF4-FFF2-40B4-BE49-F238E27FC236}">
                <a16:creationId xmlns:a16="http://schemas.microsoft.com/office/drawing/2014/main" id="{9A825850-2339-B7D1-1285-C8A146BEA44D}"/>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9091" b="9091"/>
          <a:stretch/>
        </p:blipFill>
        <p:spPr>
          <a:xfrm>
            <a:off x="0" y="0"/>
            <a:ext cx="12192000" cy="6858000"/>
          </a:xfrm>
          <a:prstGeom prst="rect">
            <a:avLst/>
          </a:prstGeom>
        </p:spPr>
      </p:pic>
      <p:sp>
        <p:nvSpPr>
          <p:cNvPr id="333" name="Isosceles Triangle 277">
            <a:extLst>
              <a:ext uri="{FF2B5EF4-FFF2-40B4-BE49-F238E27FC236}">
                <a16:creationId xmlns:a16="http://schemas.microsoft.com/office/drawing/2014/main" id="{BBFBD429-C7AA-4D85-BEBF-26ECE2DBA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4" name="Parallelogram 279">
            <a:extLst>
              <a:ext uri="{FF2B5EF4-FFF2-40B4-BE49-F238E27FC236}">
                <a16:creationId xmlns:a16="http://schemas.microsoft.com/office/drawing/2014/main" id="{7A9CEEF0-7547-4FA2-93BD-0B8C799DD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35" name="Straight Connector 281">
            <a:extLst>
              <a:ext uri="{FF2B5EF4-FFF2-40B4-BE49-F238E27FC236}">
                <a16:creationId xmlns:a16="http://schemas.microsoft.com/office/drawing/2014/main" id="{AA02E860-D290-48CF-9C38-BC8EB8854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6" name="Straight Connector 283">
            <a:extLst>
              <a:ext uri="{FF2B5EF4-FFF2-40B4-BE49-F238E27FC236}">
                <a16:creationId xmlns:a16="http://schemas.microsoft.com/office/drawing/2014/main" id="{CBF60179-3A15-468E-86D0-1C2FFD504B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37" name="Rectangle 23">
            <a:extLst>
              <a:ext uri="{FF2B5EF4-FFF2-40B4-BE49-F238E27FC236}">
                <a16:creationId xmlns:a16="http://schemas.microsoft.com/office/drawing/2014/main" id="{87ED294B-4D40-44B4-86E7-F23C04688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1164312-898B-8C42-2395-CBEB5D020EDE}"/>
              </a:ext>
            </a:extLst>
          </p:cNvPr>
          <p:cNvSpPr>
            <a:spLocks noGrp="1"/>
          </p:cNvSpPr>
          <p:nvPr>
            <p:ph type="title"/>
          </p:nvPr>
        </p:nvSpPr>
        <p:spPr>
          <a:xfrm>
            <a:off x="2786047" y="609600"/>
            <a:ext cx="6487955" cy="1320800"/>
          </a:xfrm>
        </p:spPr>
        <p:txBody>
          <a:bodyPr vert="horz" lIns="91440" tIns="45720" rIns="91440" bIns="45720" rtlCol="0" anchor="t">
            <a:normAutofit/>
          </a:bodyPr>
          <a:lstStyle/>
          <a:p>
            <a:r>
              <a:rPr lang="en-US" b="1" dirty="0"/>
              <a:t>Maladministration</a:t>
            </a:r>
          </a:p>
        </p:txBody>
      </p:sp>
      <p:sp>
        <p:nvSpPr>
          <p:cNvPr id="338" name="Rectangle 25">
            <a:extLst>
              <a:ext uri="{FF2B5EF4-FFF2-40B4-BE49-F238E27FC236}">
                <a16:creationId xmlns:a16="http://schemas.microsoft.com/office/drawing/2014/main" id="{55D78701-1D8D-45A3-9B44-A94C33462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9" name="Isosceles Triangle 289">
            <a:extLst>
              <a:ext uri="{FF2B5EF4-FFF2-40B4-BE49-F238E27FC236}">
                <a16:creationId xmlns:a16="http://schemas.microsoft.com/office/drawing/2014/main" id="{B8C595DB-254F-4E8B-9C0D-648B3FF1B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0" name="Rectangle 27">
            <a:extLst>
              <a:ext uri="{FF2B5EF4-FFF2-40B4-BE49-F238E27FC236}">
                <a16:creationId xmlns:a16="http://schemas.microsoft.com/office/drawing/2014/main" id="{2E000235-D5DF-4D2F-AECA-3814821B5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1" name="Rectangle 28">
            <a:extLst>
              <a:ext uri="{FF2B5EF4-FFF2-40B4-BE49-F238E27FC236}">
                <a16:creationId xmlns:a16="http://schemas.microsoft.com/office/drawing/2014/main" id="{D7CE0E87-2C2C-4907-BBE3-D24D86C42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2" name="Rectangle 29">
            <a:extLst>
              <a:ext uri="{FF2B5EF4-FFF2-40B4-BE49-F238E27FC236}">
                <a16:creationId xmlns:a16="http://schemas.microsoft.com/office/drawing/2014/main" id="{8FF0BC47-4F6D-4430-8C11-E1566CBF6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3" name="Isosceles Triangle 297">
            <a:extLst>
              <a:ext uri="{FF2B5EF4-FFF2-40B4-BE49-F238E27FC236}">
                <a16:creationId xmlns:a16="http://schemas.microsoft.com/office/drawing/2014/main" id="{5B73C5C4-3778-4E76-9467-8B46C9F91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24" name="Content Placeholder 3">
            <a:extLst>
              <a:ext uri="{FF2B5EF4-FFF2-40B4-BE49-F238E27FC236}">
                <a16:creationId xmlns:a16="http://schemas.microsoft.com/office/drawing/2014/main" id="{7B8121D0-0BF2-571E-7FF3-C4739A9DDB75}"/>
              </a:ext>
            </a:extLst>
          </p:cNvPr>
          <p:cNvGraphicFramePr>
            <a:graphicFrameLocks noGrp="1"/>
          </p:cNvGraphicFramePr>
          <p:nvPr>
            <p:ph sz="half" idx="2"/>
            <p:extLst>
              <p:ext uri="{D42A27DB-BD31-4B8C-83A1-F6EECF244321}">
                <p14:modId xmlns:p14="http://schemas.microsoft.com/office/powerpoint/2010/main" val="1085041162"/>
              </p:ext>
            </p:extLst>
          </p:nvPr>
        </p:nvGraphicFramePr>
        <p:xfrm>
          <a:off x="2786047" y="2159000"/>
          <a:ext cx="6487955" cy="388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9777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2" name="Straight Connector 103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6" name="Isosceles Triangle 103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0" name="Isosceles Triangle 103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1" name="Isosceles Triangle 104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026" name="Picture 2" descr="maladministration written on the keyboard button">
            <a:extLst>
              <a:ext uri="{FF2B5EF4-FFF2-40B4-BE49-F238E27FC236}">
                <a16:creationId xmlns:a16="http://schemas.microsoft.com/office/drawing/2014/main" id="{12CAEFD7-90B9-6BA4-43ED-178457127E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989"/>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17EA574-08AF-C24F-76DE-000B85AADAE4}"/>
              </a:ext>
            </a:extLst>
          </p:cNvPr>
          <p:cNvSpPr>
            <a:spLocks noGrp="1"/>
          </p:cNvSpPr>
          <p:nvPr>
            <p:ph type="title"/>
          </p:nvPr>
        </p:nvSpPr>
        <p:spPr>
          <a:xfrm>
            <a:off x="677333" y="609600"/>
            <a:ext cx="3851123" cy="1320800"/>
          </a:xfrm>
        </p:spPr>
        <p:txBody>
          <a:bodyPr vert="horz" lIns="91440" tIns="45720" rIns="91440" bIns="45720" rtlCol="0" anchor="t">
            <a:normAutofit/>
          </a:bodyPr>
          <a:lstStyle/>
          <a:p>
            <a:r>
              <a:rPr lang="en-US" sz="3300" b="1" dirty="0"/>
              <a:t>Maladministration examples</a:t>
            </a:r>
          </a:p>
        </p:txBody>
      </p:sp>
      <p:sp>
        <p:nvSpPr>
          <p:cNvPr id="4" name="Content Placeholder 3">
            <a:extLst>
              <a:ext uri="{FF2B5EF4-FFF2-40B4-BE49-F238E27FC236}">
                <a16:creationId xmlns:a16="http://schemas.microsoft.com/office/drawing/2014/main" id="{4914EB1B-0533-B801-CDCD-8F0958148451}"/>
              </a:ext>
            </a:extLst>
          </p:cNvPr>
          <p:cNvSpPr>
            <a:spLocks noGrp="1"/>
          </p:cNvSpPr>
          <p:nvPr>
            <p:ph sz="half" idx="2"/>
          </p:nvPr>
        </p:nvSpPr>
        <p:spPr>
          <a:xfrm>
            <a:off x="677334" y="2160589"/>
            <a:ext cx="3851122" cy="3880773"/>
          </a:xfrm>
        </p:spPr>
        <p:txBody>
          <a:bodyPr vert="horz" lIns="91440" tIns="45720" rIns="91440" bIns="45720" rtlCol="0">
            <a:normAutofit fontScale="92500" lnSpcReduction="10000"/>
          </a:bodyPr>
          <a:lstStyle/>
          <a:p>
            <a:pPr>
              <a:lnSpc>
                <a:spcPct val="90000"/>
              </a:lnSpc>
            </a:pPr>
            <a:r>
              <a:rPr lang="en-US" sz="1700" dirty="0">
                <a:effectLst/>
              </a:rPr>
              <a:t>Some examples of maladministration:</a:t>
            </a:r>
          </a:p>
          <a:p>
            <a:pPr lvl="1">
              <a:lnSpc>
                <a:spcPct val="90000"/>
              </a:lnSpc>
            </a:pPr>
            <a:r>
              <a:rPr lang="en-US" sz="1700" dirty="0"/>
              <a:t>avoidable delay;</a:t>
            </a:r>
          </a:p>
          <a:p>
            <a:pPr lvl="1">
              <a:lnSpc>
                <a:spcPct val="90000"/>
              </a:lnSpc>
            </a:pPr>
            <a:r>
              <a:rPr lang="en-US" sz="1700" dirty="0"/>
              <a:t>mistakes arising from inattention;</a:t>
            </a:r>
          </a:p>
          <a:p>
            <a:pPr lvl="1">
              <a:lnSpc>
                <a:spcPct val="90000"/>
              </a:lnSpc>
            </a:pPr>
            <a:r>
              <a:rPr lang="en-US" sz="1700" dirty="0"/>
              <a:t>faulty procedures;</a:t>
            </a:r>
          </a:p>
          <a:p>
            <a:pPr lvl="1">
              <a:lnSpc>
                <a:spcPct val="90000"/>
              </a:lnSpc>
            </a:pPr>
            <a:r>
              <a:rPr lang="en-US" sz="1700" dirty="0"/>
              <a:t>failure to follow correct procedures;</a:t>
            </a:r>
          </a:p>
          <a:p>
            <a:pPr lvl="1">
              <a:lnSpc>
                <a:spcPct val="90000"/>
              </a:lnSpc>
            </a:pPr>
            <a:r>
              <a:rPr lang="en-US" sz="1700" dirty="0"/>
              <a:t>poor record keeping;</a:t>
            </a:r>
          </a:p>
          <a:p>
            <a:pPr lvl="1">
              <a:lnSpc>
                <a:spcPct val="90000"/>
              </a:lnSpc>
            </a:pPr>
            <a:r>
              <a:rPr lang="en-US" sz="1700" dirty="0"/>
              <a:t>inadvertent failure to take action;</a:t>
            </a:r>
          </a:p>
          <a:p>
            <a:pPr lvl="1">
              <a:lnSpc>
                <a:spcPct val="90000"/>
              </a:lnSpc>
            </a:pPr>
            <a:r>
              <a:rPr lang="en-US" sz="1700" dirty="0"/>
              <a:t>poor communication; and</a:t>
            </a:r>
          </a:p>
          <a:p>
            <a:pPr lvl="1">
              <a:lnSpc>
                <a:spcPct val="90000"/>
              </a:lnSpc>
            </a:pPr>
            <a:r>
              <a:rPr lang="en-US" sz="1700" dirty="0"/>
              <a:t>inadvertently giving misleading or inadequate information</a:t>
            </a:r>
          </a:p>
        </p:txBody>
      </p:sp>
      <p:cxnSp>
        <p:nvCxnSpPr>
          <p:cNvPr id="1043" name="Straight Connector 104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5" name="Straight Connector 104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97301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89" name="Group 2188">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190" name="Straight Connector 2189">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91" name="Straight Connector 2190">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192"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93"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94" name="Isosceles Triangle 2193">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95"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96"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97"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98" name="Isosceles Triangle 2197">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99" name="Isosceles Triangle 2198">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4" name="Picture 13" descr="Diagram&#10;&#10;Description automatically generated">
            <a:extLst>
              <a:ext uri="{FF2B5EF4-FFF2-40B4-BE49-F238E27FC236}">
                <a16:creationId xmlns:a16="http://schemas.microsoft.com/office/drawing/2014/main" id="{421B5AEF-FBDA-9D41-BD84-9C3171A89473}"/>
              </a:ext>
            </a:extLst>
          </p:cNvPr>
          <p:cNvPicPr>
            <a:picLocks noChangeAspect="1"/>
          </p:cNvPicPr>
          <p:nvPr/>
        </p:nvPicPr>
        <p:blipFill rotWithShape="1">
          <a:blip r:embed="rId2">
            <a:extLst>
              <a:ext uri="{28A0092B-C50C-407E-A947-70E740481C1C}">
                <a14:useLocalDpi xmlns:a14="http://schemas.microsoft.com/office/drawing/2010/main" val="0"/>
              </a:ext>
            </a:extLst>
          </a:blip>
          <a:srcRect t="116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E72A366C-AF12-9263-72BA-ED1E03DE8EED}"/>
              </a:ext>
            </a:extLst>
          </p:cNvPr>
          <p:cNvSpPr>
            <a:spLocks noGrp="1"/>
          </p:cNvSpPr>
          <p:nvPr>
            <p:ph type="title"/>
          </p:nvPr>
        </p:nvSpPr>
        <p:spPr>
          <a:xfrm>
            <a:off x="677333" y="609600"/>
            <a:ext cx="3851123" cy="1320800"/>
          </a:xfrm>
        </p:spPr>
        <p:txBody>
          <a:bodyPr vert="horz" lIns="91440" tIns="45720" rIns="91440" bIns="45720" rtlCol="0" anchor="t">
            <a:normAutofit/>
          </a:bodyPr>
          <a:lstStyle/>
          <a:p>
            <a:r>
              <a:rPr lang="en-US" b="1" dirty="0"/>
              <a:t>Adverse Effect</a:t>
            </a:r>
          </a:p>
        </p:txBody>
      </p:sp>
      <p:sp>
        <p:nvSpPr>
          <p:cNvPr id="4" name="Content Placeholder 3">
            <a:extLst>
              <a:ext uri="{FF2B5EF4-FFF2-40B4-BE49-F238E27FC236}">
                <a16:creationId xmlns:a16="http://schemas.microsoft.com/office/drawing/2014/main" id="{E1B5FE85-A3AE-0A1D-80AE-E7138A9C0B72}"/>
              </a:ext>
            </a:extLst>
          </p:cNvPr>
          <p:cNvSpPr>
            <a:spLocks noGrp="1"/>
          </p:cNvSpPr>
          <p:nvPr>
            <p:ph sz="half" idx="2"/>
          </p:nvPr>
        </p:nvSpPr>
        <p:spPr>
          <a:xfrm>
            <a:off x="677334" y="2160589"/>
            <a:ext cx="3851122" cy="3880773"/>
          </a:xfrm>
        </p:spPr>
        <p:txBody>
          <a:bodyPr vert="horz" lIns="91440" tIns="45720" rIns="91440" bIns="45720" rtlCol="0">
            <a:normAutofit/>
          </a:bodyPr>
          <a:lstStyle/>
          <a:p>
            <a:pPr marL="360363" indent="-360363">
              <a:lnSpc>
                <a:spcPct val="90000"/>
              </a:lnSpc>
            </a:pPr>
            <a:r>
              <a:rPr lang="en-US" sz="1400" dirty="0">
                <a:effectLst/>
              </a:rPr>
              <a:t>An Adverse Effect is defined by the qualifications regulators as any act, omission, event, incident or circumstance that introduces prejudices to learners or adversely affects;</a:t>
            </a:r>
          </a:p>
          <a:p>
            <a:pPr marL="895350" indent="-534988">
              <a:lnSpc>
                <a:spcPct val="90000"/>
              </a:lnSpc>
            </a:pPr>
            <a:r>
              <a:rPr lang="en-US" sz="1400" dirty="0">
                <a:effectLst/>
              </a:rPr>
              <a:t>The ability of the awarding body to undertake the development, delivery or award of qualifications in a way that complies with its Conditions of Recognition;</a:t>
            </a:r>
          </a:p>
          <a:p>
            <a:pPr marL="895350" indent="-534988">
              <a:lnSpc>
                <a:spcPct val="90000"/>
              </a:lnSpc>
            </a:pPr>
            <a:r>
              <a:rPr lang="en-US" sz="1400" dirty="0">
                <a:effectLst/>
              </a:rPr>
              <a:t>The standards of qualifications which the awarding body makes available or proposes to make available; or</a:t>
            </a:r>
          </a:p>
          <a:p>
            <a:pPr marL="895350" indent="-534988">
              <a:lnSpc>
                <a:spcPct val="90000"/>
              </a:lnSpc>
            </a:pPr>
            <a:r>
              <a:rPr lang="en-US" sz="1400" dirty="0">
                <a:effectLst/>
              </a:rPr>
              <a:t>Public confidence in qualifications.</a:t>
            </a:r>
            <a:endParaRPr lang="en-US" sz="1400" dirty="0"/>
          </a:p>
        </p:txBody>
      </p:sp>
      <p:cxnSp>
        <p:nvCxnSpPr>
          <p:cNvPr id="2201" name="Straight Connector 220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03" name="Straight Connector 220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0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0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0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1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1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1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1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35847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7" name="Straight Connector 16">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1" name="Picture 10" descr="A picture containing background pattern&#10;&#10;Description automatically generated">
            <a:extLst>
              <a:ext uri="{FF2B5EF4-FFF2-40B4-BE49-F238E27FC236}">
                <a16:creationId xmlns:a16="http://schemas.microsoft.com/office/drawing/2014/main" id="{59FBFEEC-98E1-B242-AA74-63A3BD8354AB}"/>
              </a:ext>
            </a:extLst>
          </p:cNvPr>
          <p:cNvPicPr>
            <a:picLocks noChangeAspect="1"/>
          </p:cNvPicPr>
          <p:nvPr/>
        </p:nvPicPr>
        <p:blipFill rotWithShape="1">
          <a:blip r:embed="rId2">
            <a:extLst>
              <a:ext uri="{28A0092B-C50C-407E-A947-70E740481C1C}">
                <a14:useLocalDpi xmlns:a14="http://schemas.microsoft.com/office/drawing/2010/main" val="0"/>
              </a:ext>
            </a:extLst>
          </a:blip>
          <a:srcRect l="19967" r="7835"/>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DE4E7A8B-0542-A9E8-2CF8-155D21D3F582}"/>
              </a:ext>
            </a:extLst>
          </p:cNvPr>
          <p:cNvSpPr>
            <a:spLocks noGrp="1"/>
          </p:cNvSpPr>
          <p:nvPr>
            <p:ph type="title"/>
          </p:nvPr>
        </p:nvSpPr>
        <p:spPr>
          <a:xfrm>
            <a:off x="677333" y="609600"/>
            <a:ext cx="3851123" cy="1320800"/>
          </a:xfrm>
        </p:spPr>
        <p:txBody>
          <a:bodyPr vert="horz" lIns="91440" tIns="45720" rIns="91440" bIns="45720" rtlCol="0" anchor="t">
            <a:normAutofit/>
          </a:bodyPr>
          <a:lstStyle/>
          <a:p>
            <a:r>
              <a:rPr lang="en-US" b="1" dirty="0"/>
              <a:t>Policy</a:t>
            </a:r>
          </a:p>
        </p:txBody>
      </p:sp>
      <p:sp>
        <p:nvSpPr>
          <p:cNvPr id="9" name="TextBox 8">
            <a:extLst>
              <a:ext uri="{FF2B5EF4-FFF2-40B4-BE49-F238E27FC236}">
                <a16:creationId xmlns:a16="http://schemas.microsoft.com/office/drawing/2014/main" id="{E8234087-6351-5D94-0593-BB9222279E17}"/>
              </a:ext>
            </a:extLst>
          </p:cNvPr>
          <p:cNvSpPr txBox="1"/>
          <p:nvPr/>
        </p:nvSpPr>
        <p:spPr>
          <a:xfrm>
            <a:off x="677334" y="2160589"/>
            <a:ext cx="3851122" cy="3880773"/>
          </a:xfrm>
          <a:prstGeom prst="rect">
            <a:avLst/>
          </a:prstGeom>
        </p:spPr>
        <p:txBody>
          <a:bodyPr vert="horz" lIns="91440" tIns="45720" rIns="91440" bIns="45720" rtlCol="0">
            <a:normAutofit/>
          </a:bodyPr>
          <a:lstStyle/>
          <a:p>
            <a:pPr marL="354013" indent="-354013">
              <a:spcBef>
                <a:spcPts val="1000"/>
              </a:spcBef>
              <a:buClr>
                <a:schemeClr val="accent1"/>
              </a:buClr>
              <a:buSzPct val="80000"/>
              <a:buFont typeface="Wingdings 3" charset="2"/>
              <a:buChar char=""/>
            </a:pPr>
            <a:r>
              <a:rPr lang="en-US" dirty="0">
                <a:solidFill>
                  <a:schemeClr val="tx1">
                    <a:lumMod val="75000"/>
                    <a:lumOff val="25000"/>
                  </a:schemeClr>
                </a:solidFill>
              </a:rPr>
              <a:t>Approved Centres must have their own malpractice/ maladministration policy, the implementation of which may be audited at Centre monitoring visits and confirmation sought at training workshops. Guidance on the policy is included in the </a:t>
            </a:r>
            <a:r>
              <a:rPr lang="en-US" b="1" dirty="0">
                <a:solidFill>
                  <a:schemeClr val="tx1">
                    <a:lumMod val="75000"/>
                    <a:lumOff val="25000"/>
                  </a:schemeClr>
                </a:solidFill>
              </a:rPr>
              <a:t>Centre Handbook</a:t>
            </a:r>
            <a:r>
              <a:rPr lang="en-US" dirty="0">
                <a:solidFill>
                  <a:schemeClr val="tx1">
                    <a:lumMod val="75000"/>
                    <a:lumOff val="25000"/>
                  </a:schemeClr>
                </a:solidFill>
              </a:rPr>
              <a:t>.</a:t>
            </a:r>
          </a:p>
        </p:txBody>
      </p:sp>
      <p:cxnSp>
        <p:nvCxnSpPr>
          <p:cNvPr id="28" name="Straight Connector 27">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2"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82378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DE4E7A8B-0542-A9E8-2CF8-155D21D3F582}"/>
              </a:ext>
            </a:extLst>
          </p:cNvPr>
          <p:cNvSpPr>
            <a:spLocks noGrp="1"/>
          </p:cNvSpPr>
          <p:nvPr>
            <p:ph type="title"/>
          </p:nvPr>
        </p:nvSpPr>
        <p:spPr>
          <a:xfrm>
            <a:off x="5536734" y="609600"/>
            <a:ext cx="3737268" cy="1320800"/>
          </a:xfrm>
        </p:spPr>
        <p:txBody>
          <a:bodyPr vert="horz" lIns="91440" tIns="45720" rIns="91440" bIns="45720" rtlCol="0" anchor="t">
            <a:normAutofit/>
          </a:bodyPr>
          <a:lstStyle/>
          <a:p>
            <a:pPr>
              <a:lnSpc>
                <a:spcPct val="90000"/>
              </a:lnSpc>
            </a:pPr>
            <a:r>
              <a:rPr lang="en-US" sz="2800" b="1" dirty="0"/>
              <a:t>How TLM spots malpractice/ maladministration</a:t>
            </a:r>
            <a:endParaRPr lang="en-US" sz="2800" dirty="0"/>
          </a:p>
        </p:txBody>
      </p:sp>
      <p:sp>
        <p:nvSpPr>
          <p:cNvPr id="6" name="Content Placeholder 5">
            <a:extLst>
              <a:ext uri="{FF2B5EF4-FFF2-40B4-BE49-F238E27FC236}">
                <a16:creationId xmlns:a16="http://schemas.microsoft.com/office/drawing/2014/main" id="{B32FDFD6-C5D5-F5FF-7B10-7033A19E7242}"/>
              </a:ext>
            </a:extLst>
          </p:cNvPr>
          <p:cNvSpPr>
            <a:spLocks noGrp="1"/>
          </p:cNvSpPr>
          <p:nvPr>
            <p:ph sz="quarter" idx="4"/>
          </p:nvPr>
        </p:nvSpPr>
        <p:spPr>
          <a:xfrm>
            <a:off x="5209563" y="2160589"/>
            <a:ext cx="4064439" cy="3880773"/>
          </a:xfrm>
        </p:spPr>
        <p:txBody>
          <a:bodyPr vert="horz" lIns="91440" tIns="45720" rIns="91440" bIns="45720" rtlCol="0">
            <a:normAutofit/>
          </a:bodyPr>
          <a:lstStyle/>
          <a:p>
            <a:r>
              <a:rPr lang="en-US" dirty="0"/>
              <a:t>TLM recruits, inducts and trains our staff, contractors, Centres and associates so that individuals involved in the development, delivery and award of our qualifications, are aware of malpractice/maladministration risks, and the effects. </a:t>
            </a:r>
          </a:p>
        </p:txBody>
      </p:sp>
      <p:pic>
        <p:nvPicPr>
          <p:cNvPr id="9" name="Picture 8" descr="A group of people sitting around a table looking at a computer&#10;&#10;Description automatically generated with medium confidence">
            <a:extLst>
              <a:ext uri="{FF2B5EF4-FFF2-40B4-BE49-F238E27FC236}">
                <a16:creationId xmlns:a16="http://schemas.microsoft.com/office/drawing/2014/main" id="{DA8B2FC4-C66F-D6F0-C752-D219EB491515}"/>
              </a:ext>
            </a:extLst>
          </p:cNvPr>
          <p:cNvPicPr>
            <a:picLocks noChangeAspect="1"/>
          </p:cNvPicPr>
          <p:nvPr/>
        </p:nvPicPr>
        <p:blipFill rotWithShape="1">
          <a:blip r:embed="rId2">
            <a:extLst>
              <a:ext uri="{28A0092B-C50C-407E-A947-70E740481C1C}">
                <a14:useLocalDpi xmlns:a14="http://schemas.microsoft.com/office/drawing/2010/main" val="0"/>
              </a:ext>
            </a:extLst>
          </a:blip>
          <a:srcRect l="27364" r="20125"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6" name="Isosceles Triangle 25">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522846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745</TotalTime>
  <Words>823</Words>
  <Application>Microsoft Office PowerPoint</Application>
  <PresentationFormat>Widescreen</PresentationFormat>
  <Paragraphs>83</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Trebuchet MS</vt:lpstr>
      <vt:lpstr>Wingdings 3</vt:lpstr>
      <vt:lpstr>Facet</vt:lpstr>
      <vt:lpstr>Malpractice and maladministration</vt:lpstr>
      <vt:lpstr>PowerPoint Presentation</vt:lpstr>
      <vt:lpstr>Malpractice</vt:lpstr>
      <vt:lpstr>Malpractice examples</vt:lpstr>
      <vt:lpstr>Maladministration</vt:lpstr>
      <vt:lpstr>Maladministration examples</vt:lpstr>
      <vt:lpstr>Adverse Effect</vt:lpstr>
      <vt:lpstr>Policy</vt:lpstr>
      <vt:lpstr>How TLM spots malpractice/ maladministration</vt:lpstr>
      <vt:lpstr>Remote arrangemnets</vt:lpstr>
      <vt:lpstr>Remote working and authenticity</vt:lpstr>
      <vt:lpstr>Process for tackling malpractice/ maladministration</vt:lpstr>
      <vt:lpstr>PowerPoint Presentation</vt:lpstr>
      <vt:lpstr>Process for tackling malpractice/ maladministration</vt:lpstr>
      <vt:lpstr>How TLM acts after investigating malpractice/maladministration </vt:lpstr>
      <vt:lpstr>Actions taken after investigation</vt:lpstr>
      <vt:lpstr>Questions and 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Digital Skills</dc:title>
  <dc:creator>Bryan Horne</dc:creator>
  <cp:lastModifiedBy>Bryan Horne</cp:lastModifiedBy>
  <cp:revision>24</cp:revision>
  <dcterms:created xsi:type="dcterms:W3CDTF">2021-02-15T11:17:45Z</dcterms:created>
  <dcterms:modified xsi:type="dcterms:W3CDTF">2022-12-02T13:34:55Z</dcterms:modified>
</cp:coreProperties>
</file>