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67" r:id="rId4"/>
    <p:sldId id="274" r:id="rId5"/>
    <p:sldId id="284" r:id="rId6"/>
    <p:sldId id="285" r:id="rId7"/>
    <p:sldId id="282" r:id="rId8"/>
    <p:sldId id="281" r:id="rId9"/>
    <p:sldId id="286" r:id="rId10"/>
    <p:sldId id="287" r:id="rId11"/>
    <p:sldId id="290" r:id="rId12"/>
    <p:sldId id="288" r:id="rId13"/>
    <p:sldId id="289" r:id="rId14"/>
    <p:sldId id="291" r:id="rId15"/>
    <p:sldId id="273" r:id="rId16"/>
    <p:sldId id="269" r:id="rId17"/>
    <p:sldId id="270" r:id="rId18"/>
    <p:sldId id="271" r:id="rId19"/>
    <p:sldId id="279" r:id="rId20"/>
    <p:sldId id="276" r:id="rId21"/>
    <p:sldId id="277" r:id="rId22"/>
    <p:sldId id="278" r:id="rId23"/>
    <p:sldId id="26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95EA8C-D994-4711-BAB6-77B47D551135}" v="1" dt="2023-03-22T09:51:52.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67"/>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Horne" userId="ba4b6c304fec8d03" providerId="LiveId" clId="{FF95EA8C-D994-4711-BAB6-77B47D551135}"/>
    <pc:docChg chg="undo custSel addSld modSld">
      <pc:chgData name="Bryan Horne" userId="ba4b6c304fec8d03" providerId="LiveId" clId="{FF95EA8C-D994-4711-BAB6-77B47D551135}" dt="2023-03-23T16:00:45.187" v="38" actId="20577"/>
      <pc:docMkLst>
        <pc:docMk/>
      </pc:docMkLst>
      <pc:sldChg chg="modSp">
        <pc:chgData name="Bryan Horne" userId="ba4b6c304fec8d03" providerId="LiveId" clId="{FF95EA8C-D994-4711-BAB6-77B47D551135}" dt="2023-03-22T09:51:52.867" v="0"/>
        <pc:sldMkLst>
          <pc:docMk/>
          <pc:sldMk cId="435847377" sldId="273"/>
        </pc:sldMkLst>
        <pc:spChg chg="mod">
          <ac:chgData name="Bryan Horne" userId="ba4b6c304fec8d03" providerId="LiveId" clId="{FF95EA8C-D994-4711-BAB6-77B47D551135}" dt="2023-03-22T09:51:52.867" v="0"/>
          <ac:spMkLst>
            <pc:docMk/>
            <pc:sldMk cId="435847377" sldId="273"/>
            <ac:spMk id="4" creationId="{E1B5FE85-A3AE-0A1D-80AE-E7138A9C0B72}"/>
          </ac:spMkLst>
        </pc:spChg>
      </pc:sldChg>
      <pc:sldChg chg="modSp">
        <pc:chgData name="Bryan Horne" userId="ba4b6c304fec8d03" providerId="LiveId" clId="{FF95EA8C-D994-4711-BAB6-77B47D551135}" dt="2023-03-22T09:51:52.867" v="0"/>
        <pc:sldMkLst>
          <pc:docMk/>
          <pc:sldMk cId="42374143" sldId="281"/>
        </pc:sldMkLst>
        <pc:spChg chg="mod">
          <ac:chgData name="Bryan Horne" userId="ba4b6c304fec8d03" providerId="LiveId" clId="{FF95EA8C-D994-4711-BAB6-77B47D551135}" dt="2023-03-22T09:51:52.867" v="0"/>
          <ac:spMkLst>
            <pc:docMk/>
            <pc:sldMk cId="42374143" sldId="281"/>
            <ac:spMk id="4" creationId="{2D85A524-9040-2A0D-74C9-98B8CE4999ED}"/>
          </ac:spMkLst>
        </pc:spChg>
      </pc:sldChg>
      <pc:sldChg chg="modSp">
        <pc:chgData name="Bryan Horne" userId="ba4b6c304fec8d03" providerId="LiveId" clId="{FF95EA8C-D994-4711-BAB6-77B47D551135}" dt="2023-03-22T09:51:52.867" v="0"/>
        <pc:sldMkLst>
          <pc:docMk/>
          <pc:sldMk cId="1094798009" sldId="282"/>
        </pc:sldMkLst>
        <pc:spChg chg="mod">
          <ac:chgData name="Bryan Horne" userId="ba4b6c304fec8d03" providerId="LiveId" clId="{FF95EA8C-D994-4711-BAB6-77B47D551135}" dt="2023-03-22T09:51:52.867" v="0"/>
          <ac:spMkLst>
            <pc:docMk/>
            <pc:sldMk cId="1094798009" sldId="282"/>
            <ac:spMk id="4" creationId="{9609C30D-E334-2410-802C-53B796101E12}"/>
          </ac:spMkLst>
        </pc:spChg>
      </pc:sldChg>
      <pc:sldChg chg="modSp mod">
        <pc:chgData name="Bryan Horne" userId="ba4b6c304fec8d03" providerId="LiveId" clId="{FF95EA8C-D994-4711-BAB6-77B47D551135}" dt="2023-03-23T16:00:45.187" v="38" actId="20577"/>
        <pc:sldMkLst>
          <pc:docMk/>
          <pc:sldMk cId="2817201923" sldId="284"/>
        </pc:sldMkLst>
        <pc:spChg chg="mod">
          <ac:chgData name="Bryan Horne" userId="ba4b6c304fec8d03" providerId="LiveId" clId="{FF95EA8C-D994-4711-BAB6-77B47D551135}" dt="2023-03-23T16:00:45.187" v="38" actId="20577"/>
          <ac:spMkLst>
            <pc:docMk/>
            <pc:sldMk cId="2817201923" sldId="284"/>
            <ac:spMk id="2" creationId="{4E0EC1D6-83EE-111B-AE50-50CA9C27267D}"/>
          </ac:spMkLst>
        </pc:spChg>
      </pc:sldChg>
      <pc:sldChg chg="addSp delSp modSp new mod setBg setClrOvrMap">
        <pc:chgData name="Bryan Horne" userId="ba4b6c304fec8d03" providerId="LiveId" clId="{FF95EA8C-D994-4711-BAB6-77B47D551135}" dt="2023-03-23T14:44:07.011" v="35" actId="26606"/>
        <pc:sldMkLst>
          <pc:docMk/>
          <pc:sldMk cId="1600253053" sldId="291"/>
        </pc:sldMkLst>
        <pc:spChg chg="mod ord">
          <ac:chgData name="Bryan Horne" userId="ba4b6c304fec8d03" providerId="LiveId" clId="{FF95EA8C-D994-4711-BAB6-77B47D551135}" dt="2023-03-23T14:44:07.011" v="35" actId="26606"/>
          <ac:spMkLst>
            <pc:docMk/>
            <pc:sldMk cId="1600253053" sldId="291"/>
            <ac:spMk id="2" creationId="{7523F68A-7285-6B2E-7E81-DA9B90494E59}"/>
          </ac:spMkLst>
        </pc:spChg>
        <pc:spChg chg="del">
          <ac:chgData name="Bryan Horne" userId="ba4b6c304fec8d03" providerId="LiveId" clId="{FF95EA8C-D994-4711-BAB6-77B47D551135}" dt="2023-03-23T14:38:17.944" v="21" actId="478"/>
          <ac:spMkLst>
            <pc:docMk/>
            <pc:sldMk cId="1600253053" sldId="291"/>
            <ac:spMk id="3" creationId="{EDD75680-9CEB-987F-C8B7-09C798626F2D}"/>
          </ac:spMkLst>
        </pc:spChg>
        <pc:spChg chg="mod ord">
          <ac:chgData name="Bryan Horne" userId="ba4b6c304fec8d03" providerId="LiveId" clId="{FF95EA8C-D994-4711-BAB6-77B47D551135}" dt="2023-03-23T14:44:07.011" v="35" actId="26606"/>
          <ac:spMkLst>
            <pc:docMk/>
            <pc:sldMk cId="1600253053" sldId="291"/>
            <ac:spMk id="4" creationId="{67A31AC1-424B-AFB5-CA89-44DABA0E2DF9}"/>
          </ac:spMkLst>
        </pc:spChg>
        <pc:spChg chg="del">
          <ac:chgData name="Bryan Horne" userId="ba4b6c304fec8d03" providerId="LiveId" clId="{FF95EA8C-D994-4711-BAB6-77B47D551135}" dt="2023-03-23T14:38:19.156" v="22" actId="478"/>
          <ac:spMkLst>
            <pc:docMk/>
            <pc:sldMk cId="1600253053" sldId="291"/>
            <ac:spMk id="5" creationId="{E688C539-29CC-80DC-90C9-84B2B6B2728F}"/>
          </ac:spMkLst>
        </pc:spChg>
        <pc:spChg chg="del">
          <ac:chgData name="Bryan Horne" userId="ba4b6c304fec8d03" providerId="LiveId" clId="{FF95EA8C-D994-4711-BAB6-77B47D551135}" dt="2023-03-23T14:38:20.589" v="23" actId="478"/>
          <ac:spMkLst>
            <pc:docMk/>
            <pc:sldMk cId="1600253053" sldId="291"/>
            <ac:spMk id="6" creationId="{47E450E9-C699-F83A-BEAA-5A4EE74A833D}"/>
          </ac:spMkLst>
        </pc:spChg>
        <pc:spChg chg="add del">
          <ac:chgData name="Bryan Horne" userId="ba4b6c304fec8d03" providerId="LiveId" clId="{FF95EA8C-D994-4711-BAB6-77B47D551135}" dt="2023-03-23T14:43:45.839" v="30" actId="26606"/>
          <ac:spMkLst>
            <pc:docMk/>
            <pc:sldMk cId="1600253053" sldId="291"/>
            <ac:spMk id="25" creationId="{9F4444CE-BC8D-4D61-B303-4C05614E62AB}"/>
          </ac:spMkLst>
        </pc:spChg>
        <pc:spChg chg="add del">
          <ac:chgData name="Bryan Horne" userId="ba4b6c304fec8d03" providerId="LiveId" clId="{FF95EA8C-D994-4711-BAB6-77B47D551135}" dt="2023-03-23T14:43:45.839" v="30" actId="26606"/>
          <ac:spMkLst>
            <pc:docMk/>
            <pc:sldMk cId="1600253053" sldId="291"/>
            <ac:spMk id="27" creationId="{62423CA5-E2E1-4789-B759-9906C1C94063}"/>
          </ac:spMkLst>
        </pc:spChg>
        <pc:spChg chg="add del">
          <ac:chgData name="Bryan Horne" userId="ba4b6c304fec8d03" providerId="LiveId" clId="{FF95EA8C-D994-4711-BAB6-77B47D551135}" dt="2023-03-23T14:43:45.839" v="30" actId="26606"/>
          <ac:spMkLst>
            <pc:docMk/>
            <pc:sldMk cId="1600253053" sldId="291"/>
            <ac:spMk id="29" creationId="{73772B81-181F-48B7-8826-4D9686D15DF5}"/>
          </ac:spMkLst>
        </pc:spChg>
        <pc:spChg chg="add del">
          <ac:chgData name="Bryan Horne" userId="ba4b6c304fec8d03" providerId="LiveId" clId="{FF95EA8C-D994-4711-BAB6-77B47D551135}" dt="2023-03-23T14:43:45.839" v="30" actId="26606"/>
          <ac:spMkLst>
            <pc:docMk/>
            <pc:sldMk cId="1600253053" sldId="291"/>
            <ac:spMk id="31" creationId="{B2205F6E-03C6-4E92-877C-E2482F6599AA}"/>
          </ac:spMkLst>
        </pc:spChg>
        <pc:spChg chg="add del">
          <ac:chgData name="Bryan Horne" userId="ba4b6c304fec8d03" providerId="LiveId" clId="{FF95EA8C-D994-4711-BAB6-77B47D551135}" dt="2023-03-23T14:44:07.011" v="35" actId="26606"/>
          <ac:spMkLst>
            <pc:docMk/>
            <pc:sldMk cId="1600253053" sldId="291"/>
            <ac:spMk id="48" creationId="{4BE9D4C4-9FA3-4885-A769-301639CC7AD4}"/>
          </ac:spMkLst>
        </pc:spChg>
        <pc:spChg chg="add del">
          <ac:chgData name="Bryan Horne" userId="ba4b6c304fec8d03" providerId="LiveId" clId="{FF95EA8C-D994-4711-BAB6-77B47D551135}" dt="2023-03-23T14:44:07.011" v="35" actId="26606"/>
          <ac:spMkLst>
            <pc:docMk/>
            <pc:sldMk cId="1600253053" sldId="291"/>
            <ac:spMk id="50" creationId="{7EB6695E-BED5-4DA3-8C9B-AD301AEF4776}"/>
          </ac:spMkLst>
        </pc:spChg>
        <pc:spChg chg="add">
          <ac:chgData name="Bryan Horne" userId="ba4b6c304fec8d03" providerId="LiveId" clId="{FF95EA8C-D994-4711-BAB6-77B47D551135}" dt="2023-03-23T14:44:07.011" v="35" actId="26606"/>
          <ac:spMkLst>
            <pc:docMk/>
            <pc:sldMk cId="1600253053" sldId="291"/>
            <ac:spMk id="67" creationId="{46E2C1D0-2072-4664-9C67-3B12866F5B97}"/>
          </ac:spMkLst>
        </pc:spChg>
        <pc:spChg chg="add">
          <ac:chgData name="Bryan Horne" userId="ba4b6c304fec8d03" providerId="LiveId" clId="{FF95EA8C-D994-4711-BAB6-77B47D551135}" dt="2023-03-23T14:44:07.011" v="35" actId="26606"/>
          <ac:spMkLst>
            <pc:docMk/>
            <pc:sldMk cId="1600253053" sldId="291"/>
            <ac:spMk id="69" creationId="{37FEB674-D811-4FFE-A878-29D0C0ED18D4}"/>
          </ac:spMkLst>
        </pc:spChg>
        <pc:grpChg chg="add del">
          <ac:chgData name="Bryan Horne" userId="ba4b6c304fec8d03" providerId="LiveId" clId="{FF95EA8C-D994-4711-BAB6-77B47D551135}" dt="2023-03-23T14:43:45.839" v="30" actId="26606"/>
          <ac:grpSpMkLst>
            <pc:docMk/>
            <pc:sldMk cId="1600253053" sldId="291"/>
            <ac:grpSpMk id="13" creationId="{1F2B4773-3207-44CC-B7AC-892B70498211}"/>
          </ac:grpSpMkLst>
        </pc:grpChg>
        <pc:grpChg chg="add del">
          <ac:chgData name="Bryan Horne" userId="ba4b6c304fec8d03" providerId="LiveId" clId="{FF95EA8C-D994-4711-BAB6-77B47D551135}" dt="2023-03-23T14:43:45.822" v="29" actId="26606"/>
          <ac:grpSpMkLst>
            <pc:docMk/>
            <pc:sldMk cId="1600253053" sldId="291"/>
            <ac:grpSpMk id="36" creationId="{0884F175-9D23-496E-80AC-F3D2FD541092}"/>
          </ac:grpSpMkLst>
        </pc:grpChg>
        <pc:grpChg chg="add del">
          <ac:chgData name="Bryan Horne" userId="ba4b6c304fec8d03" providerId="LiveId" clId="{FF95EA8C-D994-4711-BAB6-77B47D551135}" dt="2023-03-23T14:44:07.011" v="35" actId="26606"/>
          <ac:grpSpMkLst>
            <pc:docMk/>
            <pc:sldMk cId="1600253053" sldId="291"/>
            <ac:grpSpMk id="49" creationId="{EB0D40EF-BA14-42F1-9492-D38C59DCAB67}"/>
          </ac:grpSpMkLst>
        </pc:grpChg>
        <pc:grpChg chg="add">
          <ac:chgData name="Bryan Horne" userId="ba4b6c304fec8d03" providerId="LiveId" clId="{FF95EA8C-D994-4711-BAB6-77B47D551135}" dt="2023-03-23T14:44:07.011" v="35" actId="26606"/>
          <ac:grpSpMkLst>
            <pc:docMk/>
            <pc:sldMk cId="1600253053" sldId="291"/>
            <ac:grpSpMk id="55" creationId="{EB0D40EF-BA14-42F1-9492-D38C59DCAB67}"/>
          </ac:grpSpMkLst>
        </pc:grpChg>
        <pc:picChg chg="add mod">
          <ac:chgData name="Bryan Horne" userId="ba4b6c304fec8d03" providerId="LiveId" clId="{FF95EA8C-D994-4711-BAB6-77B47D551135}" dt="2023-03-23T14:44:07.011" v="35" actId="26606"/>
          <ac:picMkLst>
            <pc:docMk/>
            <pc:sldMk cId="1600253053" sldId="291"/>
            <ac:picMk id="8" creationId="{16E179D0-1F0F-89F5-4299-C80804BE7C62}"/>
          </ac:picMkLst>
        </pc:picChg>
        <pc:picChg chg="add mod ord">
          <ac:chgData name="Bryan Horne" userId="ba4b6c304fec8d03" providerId="LiveId" clId="{FF95EA8C-D994-4711-BAB6-77B47D551135}" dt="2023-03-23T14:44:07.011" v="35" actId="26606"/>
          <ac:picMkLst>
            <pc:docMk/>
            <pc:sldMk cId="1600253053" sldId="291"/>
            <ac:picMk id="10" creationId="{F519769D-F182-0652-1ED3-03D2B0925F7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351D0-EF8A-459F-8098-9A4660AF7AAB}" type="doc">
      <dgm:prSet loTypeId="urn:microsoft.com/office/officeart/2008/layout/AlternatingPictureBlocks" loCatId="list" qsTypeId="urn:microsoft.com/office/officeart/2005/8/quickstyle/3d9" qsCatId="3D" csTypeId="urn:microsoft.com/office/officeart/2005/8/colors/accent1_2" csCatId="accent1" phldr="1"/>
      <dgm:spPr/>
      <dgm:t>
        <a:bodyPr/>
        <a:lstStyle/>
        <a:p>
          <a:endParaRPr lang="en-GB"/>
        </a:p>
      </dgm:t>
    </dgm:pt>
    <dgm:pt modelId="{6D246762-ADB7-4B28-A470-D1803E2E7A21}">
      <dgm:prSet phldrT="[Text]"/>
      <dgm:spPr/>
      <dgm:t>
        <a:bodyPr/>
        <a:lstStyle/>
        <a:p>
          <a:r>
            <a:rPr lang="en-GB" dirty="0"/>
            <a:t>Prevention</a:t>
          </a:r>
        </a:p>
      </dgm:t>
    </dgm:pt>
    <dgm:pt modelId="{B26B5D29-BB40-45D3-A602-E697A5F36E71}" type="parTrans" cxnId="{7933D359-1B8D-44BA-9360-327ACA1690EF}">
      <dgm:prSet/>
      <dgm:spPr/>
      <dgm:t>
        <a:bodyPr/>
        <a:lstStyle/>
        <a:p>
          <a:endParaRPr lang="en-GB"/>
        </a:p>
      </dgm:t>
    </dgm:pt>
    <dgm:pt modelId="{F7E64E17-9FAF-4F0A-B485-A718DA5CAF74}" type="sibTrans" cxnId="{7933D359-1B8D-44BA-9360-327ACA1690EF}">
      <dgm:prSet/>
      <dgm:spPr/>
      <dgm:t>
        <a:bodyPr/>
        <a:lstStyle/>
        <a:p>
          <a:endParaRPr lang="en-GB"/>
        </a:p>
      </dgm:t>
    </dgm:pt>
    <dgm:pt modelId="{9CFDCC6E-9301-4105-A276-145640FAF72E}">
      <dgm:prSet phldrT="[Text]"/>
      <dgm:spPr/>
      <dgm:t>
        <a:bodyPr/>
        <a:lstStyle/>
        <a:p>
          <a:r>
            <a:rPr lang="en-GB" dirty="0"/>
            <a:t>Spotting</a:t>
          </a:r>
        </a:p>
      </dgm:t>
    </dgm:pt>
    <dgm:pt modelId="{44C9F53D-0854-42BD-A226-02BDFDBD7934}" type="parTrans" cxnId="{99B8A9A9-0738-4E17-B792-85A76600F5A6}">
      <dgm:prSet/>
      <dgm:spPr/>
      <dgm:t>
        <a:bodyPr/>
        <a:lstStyle/>
        <a:p>
          <a:endParaRPr lang="en-GB"/>
        </a:p>
      </dgm:t>
    </dgm:pt>
    <dgm:pt modelId="{470191A8-38F2-4060-9EA6-C396F8D42D70}" type="sibTrans" cxnId="{99B8A9A9-0738-4E17-B792-85A76600F5A6}">
      <dgm:prSet/>
      <dgm:spPr/>
      <dgm:t>
        <a:bodyPr/>
        <a:lstStyle/>
        <a:p>
          <a:endParaRPr lang="en-GB"/>
        </a:p>
      </dgm:t>
    </dgm:pt>
    <dgm:pt modelId="{52BA3838-6E5A-41AB-B7B0-6A1EAB765FA7}">
      <dgm:prSet phldrT="[Text]"/>
      <dgm:spPr/>
      <dgm:t>
        <a:bodyPr/>
        <a:lstStyle/>
        <a:p>
          <a:r>
            <a:rPr lang="en-GB" dirty="0"/>
            <a:t>Investigating</a:t>
          </a:r>
        </a:p>
      </dgm:t>
    </dgm:pt>
    <dgm:pt modelId="{F6606F41-A55F-45EC-B43A-E83CFBB089E7}" type="parTrans" cxnId="{C5A5EA0F-ABB6-484D-96D0-46BB74235997}">
      <dgm:prSet/>
      <dgm:spPr/>
      <dgm:t>
        <a:bodyPr/>
        <a:lstStyle/>
        <a:p>
          <a:endParaRPr lang="en-GB"/>
        </a:p>
      </dgm:t>
    </dgm:pt>
    <dgm:pt modelId="{D6B3D900-11FE-444B-8DC7-9041D0A6F90D}" type="sibTrans" cxnId="{C5A5EA0F-ABB6-484D-96D0-46BB74235997}">
      <dgm:prSet/>
      <dgm:spPr/>
      <dgm:t>
        <a:bodyPr/>
        <a:lstStyle/>
        <a:p>
          <a:endParaRPr lang="en-GB"/>
        </a:p>
      </dgm:t>
    </dgm:pt>
    <dgm:pt modelId="{F4A9E12A-B34C-43F2-8F00-114A612BA12A}">
      <dgm:prSet phldrT="[Text]"/>
      <dgm:spPr/>
      <dgm:t>
        <a:bodyPr/>
        <a:lstStyle/>
        <a:p>
          <a:r>
            <a:rPr lang="en-GB" dirty="0"/>
            <a:t>Tackling</a:t>
          </a:r>
        </a:p>
      </dgm:t>
    </dgm:pt>
    <dgm:pt modelId="{925D07D4-B731-4359-84BD-47A5D2498003}" type="parTrans" cxnId="{D2FA7CC5-5084-4DA4-8ADA-42368D82CDCC}">
      <dgm:prSet/>
      <dgm:spPr/>
      <dgm:t>
        <a:bodyPr/>
        <a:lstStyle/>
        <a:p>
          <a:endParaRPr lang="en-GB"/>
        </a:p>
      </dgm:t>
    </dgm:pt>
    <dgm:pt modelId="{C3C41738-328B-4519-BCE3-95BFFB987614}" type="sibTrans" cxnId="{D2FA7CC5-5084-4DA4-8ADA-42368D82CDCC}">
      <dgm:prSet/>
      <dgm:spPr/>
      <dgm:t>
        <a:bodyPr/>
        <a:lstStyle/>
        <a:p>
          <a:endParaRPr lang="en-GB"/>
        </a:p>
      </dgm:t>
    </dgm:pt>
    <dgm:pt modelId="{CB1DC72D-7423-477A-925C-CBF46ACEBA2F}">
      <dgm:prSet phldrT="[Text]"/>
      <dgm:spPr/>
      <dgm:t>
        <a:bodyPr/>
        <a:lstStyle/>
        <a:p>
          <a:r>
            <a:rPr lang="en-GB" dirty="0"/>
            <a:t>Learning</a:t>
          </a:r>
        </a:p>
      </dgm:t>
    </dgm:pt>
    <dgm:pt modelId="{6700377A-AD41-497F-8AEC-49927E8865E8}" type="parTrans" cxnId="{EFBC8E02-3B3F-4F59-BA34-80475634C434}">
      <dgm:prSet/>
      <dgm:spPr/>
      <dgm:t>
        <a:bodyPr/>
        <a:lstStyle/>
        <a:p>
          <a:endParaRPr lang="en-GB"/>
        </a:p>
      </dgm:t>
    </dgm:pt>
    <dgm:pt modelId="{182CC96A-C583-44F3-876D-9F4DA1619D04}" type="sibTrans" cxnId="{EFBC8E02-3B3F-4F59-BA34-80475634C434}">
      <dgm:prSet/>
      <dgm:spPr/>
      <dgm:t>
        <a:bodyPr/>
        <a:lstStyle/>
        <a:p>
          <a:endParaRPr lang="en-GB"/>
        </a:p>
      </dgm:t>
    </dgm:pt>
    <dgm:pt modelId="{BE96B51A-D67F-4B06-ABF7-792EDE9E77D2}" type="pres">
      <dgm:prSet presAssocID="{0A4351D0-EF8A-459F-8098-9A4660AF7AAB}" presName="linearFlow" presStyleCnt="0">
        <dgm:presLayoutVars>
          <dgm:dir/>
          <dgm:resizeHandles val="exact"/>
        </dgm:presLayoutVars>
      </dgm:prSet>
      <dgm:spPr/>
    </dgm:pt>
    <dgm:pt modelId="{43A358AF-2E5E-4D70-ADB9-6F749FDB1533}" type="pres">
      <dgm:prSet presAssocID="{6D246762-ADB7-4B28-A470-D1803E2E7A21}" presName="comp" presStyleCnt="0"/>
      <dgm:spPr/>
    </dgm:pt>
    <dgm:pt modelId="{76C9C717-C31F-40B7-AB5A-E1CBC93DCCEB}" type="pres">
      <dgm:prSet presAssocID="{6D246762-ADB7-4B28-A470-D1803E2E7A21}" presName="rect2" presStyleLbl="node1" presStyleIdx="0" presStyleCnt="5">
        <dgm:presLayoutVars>
          <dgm:bulletEnabled val="1"/>
        </dgm:presLayoutVars>
      </dgm:prSet>
      <dgm:spPr/>
    </dgm:pt>
    <dgm:pt modelId="{16FC61EE-1F58-4E24-9E62-03828EC141C0}" type="pres">
      <dgm:prSet presAssocID="{6D246762-ADB7-4B28-A470-D1803E2E7A21}" presName="rect1" presStyleLbl="lnNode1" presStyleIdx="0" presStyleCnt="5"/>
      <dgm:spPr/>
    </dgm:pt>
    <dgm:pt modelId="{091A1027-8CB1-4ED7-B342-95B714344E8D}" type="pres">
      <dgm:prSet presAssocID="{F7E64E17-9FAF-4F0A-B485-A718DA5CAF74}" presName="sibTrans" presStyleCnt="0"/>
      <dgm:spPr/>
    </dgm:pt>
    <dgm:pt modelId="{993329B3-D61E-4854-9BEB-E3B74FD309FE}" type="pres">
      <dgm:prSet presAssocID="{9CFDCC6E-9301-4105-A276-145640FAF72E}" presName="comp" presStyleCnt="0"/>
      <dgm:spPr/>
    </dgm:pt>
    <dgm:pt modelId="{B9CAD2CA-93CC-4BCB-947F-78468D7589A6}" type="pres">
      <dgm:prSet presAssocID="{9CFDCC6E-9301-4105-A276-145640FAF72E}" presName="rect2" presStyleLbl="node1" presStyleIdx="1" presStyleCnt="5">
        <dgm:presLayoutVars>
          <dgm:bulletEnabled val="1"/>
        </dgm:presLayoutVars>
      </dgm:prSet>
      <dgm:spPr/>
    </dgm:pt>
    <dgm:pt modelId="{60B64052-941B-4FB3-A54B-C715A7DE5B9C}" type="pres">
      <dgm:prSet presAssocID="{9CFDCC6E-9301-4105-A276-145640FAF72E}" presName="rect1" presStyleLbl="lnNode1" presStyleIdx="1" presStyleCnt="5"/>
      <dgm:spPr/>
    </dgm:pt>
    <dgm:pt modelId="{1D5353A6-CECB-41A7-8902-EC484FCF1DAF}" type="pres">
      <dgm:prSet presAssocID="{470191A8-38F2-4060-9EA6-C396F8D42D70}" presName="sibTrans" presStyleCnt="0"/>
      <dgm:spPr/>
    </dgm:pt>
    <dgm:pt modelId="{D86909DB-37D8-4416-BC3C-A5D7DC721248}" type="pres">
      <dgm:prSet presAssocID="{52BA3838-6E5A-41AB-B7B0-6A1EAB765FA7}" presName="comp" presStyleCnt="0"/>
      <dgm:spPr/>
    </dgm:pt>
    <dgm:pt modelId="{DB0C52D5-79E5-4960-B967-3DCDE8B3DD2A}" type="pres">
      <dgm:prSet presAssocID="{52BA3838-6E5A-41AB-B7B0-6A1EAB765FA7}" presName="rect2" presStyleLbl="node1" presStyleIdx="2" presStyleCnt="5">
        <dgm:presLayoutVars>
          <dgm:bulletEnabled val="1"/>
        </dgm:presLayoutVars>
      </dgm:prSet>
      <dgm:spPr/>
    </dgm:pt>
    <dgm:pt modelId="{46C6423E-6172-433A-A678-283F99EE8ABF}" type="pres">
      <dgm:prSet presAssocID="{52BA3838-6E5A-41AB-B7B0-6A1EAB765FA7}" presName="rect1" presStyleLbl="lnNode1" presStyleIdx="2" presStyleCnt="5"/>
      <dgm:spPr/>
    </dgm:pt>
    <dgm:pt modelId="{86B8E7CF-0F30-412A-B24E-7BA2A656F951}" type="pres">
      <dgm:prSet presAssocID="{D6B3D900-11FE-444B-8DC7-9041D0A6F90D}" presName="sibTrans" presStyleCnt="0"/>
      <dgm:spPr/>
    </dgm:pt>
    <dgm:pt modelId="{E4B9CD7B-66B3-460F-A382-2B79C6E7C58D}" type="pres">
      <dgm:prSet presAssocID="{F4A9E12A-B34C-43F2-8F00-114A612BA12A}" presName="comp" presStyleCnt="0"/>
      <dgm:spPr/>
    </dgm:pt>
    <dgm:pt modelId="{324001B5-7AC8-49C2-B47B-45E7AA3ADEF8}" type="pres">
      <dgm:prSet presAssocID="{F4A9E12A-B34C-43F2-8F00-114A612BA12A}" presName="rect2" presStyleLbl="node1" presStyleIdx="3" presStyleCnt="5">
        <dgm:presLayoutVars>
          <dgm:bulletEnabled val="1"/>
        </dgm:presLayoutVars>
      </dgm:prSet>
      <dgm:spPr/>
    </dgm:pt>
    <dgm:pt modelId="{31AB58D8-E806-4E96-9984-E3FB3FAAB86B}" type="pres">
      <dgm:prSet presAssocID="{F4A9E12A-B34C-43F2-8F00-114A612BA12A}" presName="rect1" presStyleLbl="lnNode1" presStyleIdx="3" presStyleCnt="5"/>
      <dgm:spPr/>
    </dgm:pt>
    <dgm:pt modelId="{F077A35C-8E7A-40A4-911E-6967B001BEC1}" type="pres">
      <dgm:prSet presAssocID="{C3C41738-328B-4519-BCE3-95BFFB987614}" presName="sibTrans" presStyleCnt="0"/>
      <dgm:spPr/>
    </dgm:pt>
    <dgm:pt modelId="{C7B342CA-9F37-45A3-A083-B06C3742379F}" type="pres">
      <dgm:prSet presAssocID="{CB1DC72D-7423-477A-925C-CBF46ACEBA2F}" presName="comp" presStyleCnt="0"/>
      <dgm:spPr/>
    </dgm:pt>
    <dgm:pt modelId="{44A36681-C828-4D9D-AD16-9F462FA31014}" type="pres">
      <dgm:prSet presAssocID="{CB1DC72D-7423-477A-925C-CBF46ACEBA2F}" presName="rect2" presStyleLbl="node1" presStyleIdx="4" presStyleCnt="5">
        <dgm:presLayoutVars>
          <dgm:bulletEnabled val="1"/>
        </dgm:presLayoutVars>
      </dgm:prSet>
      <dgm:spPr/>
    </dgm:pt>
    <dgm:pt modelId="{19721827-7DAE-4360-A128-8C5E798DA17C}" type="pres">
      <dgm:prSet presAssocID="{CB1DC72D-7423-477A-925C-CBF46ACEBA2F}" presName="rect1" presStyleLbl="lnNode1" presStyleIdx="4" presStyleCnt="5"/>
      <dgm:spPr/>
    </dgm:pt>
  </dgm:ptLst>
  <dgm:cxnLst>
    <dgm:cxn modelId="{EFBC8E02-3B3F-4F59-BA34-80475634C434}" srcId="{0A4351D0-EF8A-459F-8098-9A4660AF7AAB}" destId="{CB1DC72D-7423-477A-925C-CBF46ACEBA2F}" srcOrd="4" destOrd="0" parTransId="{6700377A-AD41-497F-8AEC-49927E8865E8}" sibTransId="{182CC96A-C583-44F3-876D-9F4DA1619D04}"/>
    <dgm:cxn modelId="{C5A5EA0F-ABB6-484D-96D0-46BB74235997}" srcId="{0A4351D0-EF8A-459F-8098-9A4660AF7AAB}" destId="{52BA3838-6E5A-41AB-B7B0-6A1EAB765FA7}" srcOrd="2" destOrd="0" parTransId="{F6606F41-A55F-45EC-B43A-E83CFBB089E7}" sibTransId="{D6B3D900-11FE-444B-8DC7-9041D0A6F90D}"/>
    <dgm:cxn modelId="{10019827-CD28-48F1-8AF2-BBDD9A53A373}" type="presOf" srcId="{CB1DC72D-7423-477A-925C-CBF46ACEBA2F}" destId="{44A36681-C828-4D9D-AD16-9F462FA31014}" srcOrd="0" destOrd="0" presId="urn:microsoft.com/office/officeart/2008/layout/AlternatingPictureBlocks"/>
    <dgm:cxn modelId="{BCE0685F-228E-465F-B5E8-D51791F3A4BA}" type="presOf" srcId="{6D246762-ADB7-4B28-A470-D1803E2E7A21}" destId="{76C9C717-C31F-40B7-AB5A-E1CBC93DCCEB}" srcOrd="0" destOrd="0" presId="urn:microsoft.com/office/officeart/2008/layout/AlternatingPictureBlocks"/>
    <dgm:cxn modelId="{B726116F-1401-45F5-9F0B-7623B9AEC5EE}" type="presOf" srcId="{0A4351D0-EF8A-459F-8098-9A4660AF7AAB}" destId="{BE96B51A-D67F-4B06-ABF7-792EDE9E77D2}" srcOrd="0" destOrd="0" presId="urn:microsoft.com/office/officeart/2008/layout/AlternatingPictureBlocks"/>
    <dgm:cxn modelId="{7933D359-1B8D-44BA-9360-327ACA1690EF}" srcId="{0A4351D0-EF8A-459F-8098-9A4660AF7AAB}" destId="{6D246762-ADB7-4B28-A470-D1803E2E7A21}" srcOrd="0" destOrd="0" parTransId="{B26B5D29-BB40-45D3-A602-E697A5F36E71}" sibTransId="{F7E64E17-9FAF-4F0A-B485-A718DA5CAF74}"/>
    <dgm:cxn modelId="{E2BF0E93-C1D2-41B6-A141-99E6938327B2}" type="presOf" srcId="{52BA3838-6E5A-41AB-B7B0-6A1EAB765FA7}" destId="{DB0C52D5-79E5-4960-B967-3DCDE8B3DD2A}" srcOrd="0" destOrd="0" presId="urn:microsoft.com/office/officeart/2008/layout/AlternatingPictureBlocks"/>
    <dgm:cxn modelId="{99B8A9A9-0738-4E17-B792-85A76600F5A6}" srcId="{0A4351D0-EF8A-459F-8098-9A4660AF7AAB}" destId="{9CFDCC6E-9301-4105-A276-145640FAF72E}" srcOrd="1" destOrd="0" parTransId="{44C9F53D-0854-42BD-A226-02BDFDBD7934}" sibTransId="{470191A8-38F2-4060-9EA6-C396F8D42D70}"/>
    <dgm:cxn modelId="{71E1EBB4-41C4-4F5B-ADBC-D5BE0E69EAB7}" type="presOf" srcId="{9CFDCC6E-9301-4105-A276-145640FAF72E}" destId="{B9CAD2CA-93CC-4BCB-947F-78468D7589A6}" srcOrd="0" destOrd="0" presId="urn:microsoft.com/office/officeart/2008/layout/AlternatingPictureBlocks"/>
    <dgm:cxn modelId="{DA6E8ABF-86E8-4C41-8440-4EEE964DB6DF}" type="presOf" srcId="{F4A9E12A-B34C-43F2-8F00-114A612BA12A}" destId="{324001B5-7AC8-49C2-B47B-45E7AA3ADEF8}" srcOrd="0" destOrd="0" presId="urn:microsoft.com/office/officeart/2008/layout/AlternatingPictureBlocks"/>
    <dgm:cxn modelId="{D2FA7CC5-5084-4DA4-8ADA-42368D82CDCC}" srcId="{0A4351D0-EF8A-459F-8098-9A4660AF7AAB}" destId="{F4A9E12A-B34C-43F2-8F00-114A612BA12A}" srcOrd="3" destOrd="0" parTransId="{925D07D4-B731-4359-84BD-47A5D2498003}" sibTransId="{C3C41738-328B-4519-BCE3-95BFFB987614}"/>
    <dgm:cxn modelId="{49552C5F-9C63-47F5-BFB0-2F47171C17E8}" type="presParOf" srcId="{BE96B51A-D67F-4B06-ABF7-792EDE9E77D2}" destId="{43A358AF-2E5E-4D70-ADB9-6F749FDB1533}" srcOrd="0" destOrd="0" presId="urn:microsoft.com/office/officeart/2008/layout/AlternatingPictureBlocks"/>
    <dgm:cxn modelId="{573AE2B2-9A5E-4B36-BDB7-47AC0AF85F7B}" type="presParOf" srcId="{43A358AF-2E5E-4D70-ADB9-6F749FDB1533}" destId="{76C9C717-C31F-40B7-AB5A-E1CBC93DCCEB}" srcOrd="0" destOrd="0" presId="urn:microsoft.com/office/officeart/2008/layout/AlternatingPictureBlocks"/>
    <dgm:cxn modelId="{478E15D8-1A54-41E0-9CE5-75DE8ADA0305}" type="presParOf" srcId="{43A358AF-2E5E-4D70-ADB9-6F749FDB1533}" destId="{16FC61EE-1F58-4E24-9E62-03828EC141C0}" srcOrd="1" destOrd="0" presId="urn:microsoft.com/office/officeart/2008/layout/AlternatingPictureBlocks"/>
    <dgm:cxn modelId="{ABD03CD6-A2CC-45C8-9DF2-B141DED1C115}" type="presParOf" srcId="{BE96B51A-D67F-4B06-ABF7-792EDE9E77D2}" destId="{091A1027-8CB1-4ED7-B342-95B714344E8D}" srcOrd="1" destOrd="0" presId="urn:microsoft.com/office/officeart/2008/layout/AlternatingPictureBlocks"/>
    <dgm:cxn modelId="{B02A77A5-AB70-41A0-9CEA-DC3211DECA64}" type="presParOf" srcId="{BE96B51A-D67F-4B06-ABF7-792EDE9E77D2}" destId="{993329B3-D61E-4854-9BEB-E3B74FD309FE}" srcOrd="2" destOrd="0" presId="urn:microsoft.com/office/officeart/2008/layout/AlternatingPictureBlocks"/>
    <dgm:cxn modelId="{15B5ADB4-B37A-4E42-B77E-D60BF13DF531}" type="presParOf" srcId="{993329B3-D61E-4854-9BEB-E3B74FD309FE}" destId="{B9CAD2CA-93CC-4BCB-947F-78468D7589A6}" srcOrd="0" destOrd="0" presId="urn:microsoft.com/office/officeart/2008/layout/AlternatingPictureBlocks"/>
    <dgm:cxn modelId="{93F99F3E-3562-4A1B-93C0-019F458B6529}" type="presParOf" srcId="{993329B3-D61E-4854-9BEB-E3B74FD309FE}" destId="{60B64052-941B-4FB3-A54B-C715A7DE5B9C}" srcOrd="1" destOrd="0" presId="urn:microsoft.com/office/officeart/2008/layout/AlternatingPictureBlocks"/>
    <dgm:cxn modelId="{66E77A49-41E3-4CA4-B734-28E65D70DF85}" type="presParOf" srcId="{BE96B51A-D67F-4B06-ABF7-792EDE9E77D2}" destId="{1D5353A6-CECB-41A7-8902-EC484FCF1DAF}" srcOrd="3" destOrd="0" presId="urn:microsoft.com/office/officeart/2008/layout/AlternatingPictureBlocks"/>
    <dgm:cxn modelId="{56367CDD-A387-4AD1-A6B1-5CC71C9DB6FB}" type="presParOf" srcId="{BE96B51A-D67F-4B06-ABF7-792EDE9E77D2}" destId="{D86909DB-37D8-4416-BC3C-A5D7DC721248}" srcOrd="4" destOrd="0" presId="urn:microsoft.com/office/officeart/2008/layout/AlternatingPictureBlocks"/>
    <dgm:cxn modelId="{90F30C32-6269-4DAF-B0D9-5B3401B86E55}" type="presParOf" srcId="{D86909DB-37D8-4416-BC3C-A5D7DC721248}" destId="{DB0C52D5-79E5-4960-B967-3DCDE8B3DD2A}" srcOrd="0" destOrd="0" presId="urn:microsoft.com/office/officeart/2008/layout/AlternatingPictureBlocks"/>
    <dgm:cxn modelId="{8122E652-18E1-40ED-9EC3-FAFAF08F908E}" type="presParOf" srcId="{D86909DB-37D8-4416-BC3C-A5D7DC721248}" destId="{46C6423E-6172-433A-A678-283F99EE8ABF}" srcOrd="1" destOrd="0" presId="urn:microsoft.com/office/officeart/2008/layout/AlternatingPictureBlocks"/>
    <dgm:cxn modelId="{78BCD17D-E29F-4A5B-BCA2-18E4A20ADB8B}" type="presParOf" srcId="{BE96B51A-D67F-4B06-ABF7-792EDE9E77D2}" destId="{86B8E7CF-0F30-412A-B24E-7BA2A656F951}" srcOrd="5" destOrd="0" presId="urn:microsoft.com/office/officeart/2008/layout/AlternatingPictureBlocks"/>
    <dgm:cxn modelId="{A1C2BFF8-585C-4A4D-A114-2A81FA43DFCE}" type="presParOf" srcId="{BE96B51A-D67F-4B06-ABF7-792EDE9E77D2}" destId="{E4B9CD7B-66B3-460F-A382-2B79C6E7C58D}" srcOrd="6" destOrd="0" presId="urn:microsoft.com/office/officeart/2008/layout/AlternatingPictureBlocks"/>
    <dgm:cxn modelId="{566D2FFA-1D5D-4292-A897-F97D5105E64C}" type="presParOf" srcId="{E4B9CD7B-66B3-460F-A382-2B79C6E7C58D}" destId="{324001B5-7AC8-49C2-B47B-45E7AA3ADEF8}" srcOrd="0" destOrd="0" presId="urn:microsoft.com/office/officeart/2008/layout/AlternatingPictureBlocks"/>
    <dgm:cxn modelId="{90E82803-80F8-4489-98E1-84CBEEBDF0CB}" type="presParOf" srcId="{E4B9CD7B-66B3-460F-A382-2B79C6E7C58D}" destId="{31AB58D8-E806-4E96-9984-E3FB3FAAB86B}" srcOrd="1" destOrd="0" presId="urn:microsoft.com/office/officeart/2008/layout/AlternatingPictureBlocks"/>
    <dgm:cxn modelId="{1AE2E561-AEDF-4B33-BBE1-A2BDB64EB764}" type="presParOf" srcId="{BE96B51A-D67F-4B06-ABF7-792EDE9E77D2}" destId="{F077A35C-8E7A-40A4-911E-6967B001BEC1}" srcOrd="7" destOrd="0" presId="urn:microsoft.com/office/officeart/2008/layout/AlternatingPictureBlocks"/>
    <dgm:cxn modelId="{5A6DD29A-4A53-429D-8926-2165FAC711FB}" type="presParOf" srcId="{BE96B51A-D67F-4B06-ABF7-792EDE9E77D2}" destId="{C7B342CA-9F37-45A3-A083-B06C3742379F}" srcOrd="8" destOrd="0" presId="urn:microsoft.com/office/officeart/2008/layout/AlternatingPictureBlocks"/>
    <dgm:cxn modelId="{3CC2275B-9650-4789-895F-31CA37BD1EAD}" type="presParOf" srcId="{C7B342CA-9F37-45A3-A083-B06C3742379F}" destId="{44A36681-C828-4D9D-AD16-9F462FA31014}" srcOrd="0" destOrd="0" presId="urn:microsoft.com/office/officeart/2008/layout/AlternatingPictureBlocks"/>
    <dgm:cxn modelId="{A6B2DCB8-EEA1-4C3E-8C5D-B5E394C65F48}" type="presParOf" srcId="{C7B342CA-9F37-45A3-A083-B06C3742379F}" destId="{19721827-7DAE-4360-A128-8C5E798DA17C}"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5FAD2-31C2-4478-A0DF-A5409BA3C4A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D75D1E89-E1C1-4001-B81B-C7A977DF2C80}">
      <dgm:prSet/>
      <dgm:spPr/>
      <dgm:t>
        <a:bodyPr/>
        <a:lstStyle/>
        <a:p>
          <a:r>
            <a:rPr lang="en-US" dirty="0"/>
            <a:t>Malpractice is defined as any deliberate activity, neglect, default or other practice that compromises the integrity of the assessment process, undermines public confidence in TLM qualifications, and/or impacts the validity of assessment outcomes.</a:t>
          </a:r>
        </a:p>
      </dgm:t>
    </dgm:pt>
    <dgm:pt modelId="{761044CC-DF02-4B0C-A706-1109C727722D}" type="parTrans" cxnId="{86F42BEC-DF77-4B6E-B627-618DFC7794BA}">
      <dgm:prSet/>
      <dgm:spPr/>
      <dgm:t>
        <a:bodyPr/>
        <a:lstStyle/>
        <a:p>
          <a:endParaRPr lang="en-US"/>
        </a:p>
      </dgm:t>
    </dgm:pt>
    <dgm:pt modelId="{800394DB-D2AE-4E55-8957-20C6A4B5987B}" type="sibTrans" cxnId="{86F42BEC-DF77-4B6E-B627-618DFC7794BA}">
      <dgm:prSet/>
      <dgm:spPr/>
      <dgm:t>
        <a:bodyPr/>
        <a:lstStyle/>
        <a:p>
          <a:endParaRPr lang="en-US" dirty="0"/>
        </a:p>
      </dgm:t>
    </dgm:pt>
    <dgm:pt modelId="{721BA10F-534A-44D9-BB09-34F5B557A977}">
      <dgm:prSet/>
      <dgm:spPr/>
      <dgm:t>
        <a:bodyPr/>
        <a:lstStyle/>
        <a:p>
          <a:r>
            <a:rPr lang="en-US" dirty="0"/>
            <a:t>Malpractice may include a range of issues from the failure to implement approval criteria, to the deliberate falsification of records in order to claim certificates.</a:t>
          </a:r>
        </a:p>
      </dgm:t>
    </dgm:pt>
    <dgm:pt modelId="{DB8AB2EA-07C0-4538-9DF0-9763AEBFA71C}" type="parTrans" cxnId="{D0E7DC1C-1EDB-44CF-87D0-B4442F9DA6A6}">
      <dgm:prSet/>
      <dgm:spPr/>
      <dgm:t>
        <a:bodyPr/>
        <a:lstStyle/>
        <a:p>
          <a:endParaRPr lang="en-US"/>
        </a:p>
      </dgm:t>
    </dgm:pt>
    <dgm:pt modelId="{84B95355-8E5D-47D8-9B5E-04EA4CFCC534}" type="sibTrans" cxnId="{D0E7DC1C-1EDB-44CF-87D0-B4442F9DA6A6}">
      <dgm:prSet/>
      <dgm:spPr/>
      <dgm:t>
        <a:bodyPr/>
        <a:lstStyle/>
        <a:p>
          <a:endParaRPr lang="en-US"/>
        </a:p>
      </dgm:t>
    </dgm:pt>
    <dgm:pt modelId="{C1C15AF1-6A76-4ACC-A1ED-D914D9398891}" type="pres">
      <dgm:prSet presAssocID="{C0C5FAD2-31C2-4478-A0DF-A5409BA3C4A3}" presName="outerComposite" presStyleCnt="0">
        <dgm:presLayoutVars>
          <dgm:chMax val="5"/>
          <dgm:dir/>
          <dgm:resizeHandles val="exact"/>
        </dgm:presLayoutVars>
      </dgm:prSet>
      <dgm:spPr/>
    </dgm:pt>
    <dgm:pt modelId="{9D927C0A-7BB6-48D0-A67C-C1D3B39524AE}" type="pres">
      <dgm:prSet presAssocID="{C0C5FAD2-31C2-4478-A0DF-A5409BA3C4A3}" presName="dummyMaxCanvas" presStyleCnt="0">
        <dgm:presLayoutVars/>
      </dgm:prSet>
      <dgm:spPr/>
    </dgm:pt>
    <dgm:pt modelId="{7FB9FD72-9159-47E5-B834-16CF1A938D98}" type="pres">
      <dgm:prSet presAssocID="{C0C5FAD2-31C2-4478-A0DF-A5409BA3C4A3}" presName="TwoNodes_1" presStyleLbl="node1" presStyleIdx="0" presStyleCnt="2">
        <dgm:presLayoutVars>
          <dgm:bulletEnabled val="1"/>
        </dgm:presLayoutVars>
      </dgm:prSet>
      <dgm:spPr/>
    </dgm:pt>
    <dgm:pt modelId="{9685BD05-3546-420C-A2DB-13966CFF74D2}" type="pres">
      <dgm:prSet presAssocID="{C0C5FAD2-31C2-4478-A0DF-A5409BA3C4A3}" presName="TwoNodes_2" presStyleLbl="node1" presStyleIdx="1" presStyleCnt="2">
        <dgm:presLayoutVars>
          <dgm:bulletEnabled val="1"/>
        </dgm:presLayoutVars>
      </dgm:prSet>
      <dgm:spPr/>
    </dgm:pt>
    <dgm:pt modelId="{80121AED-158A-4893-ADD8-4FA20C5E0D0C}" type="pres">
      <dgm:prSet presAssocID="{C0C5FAD2-31C2-4478-A0DF-A5409BA3C4A3}" presName="TwoConn_1-2" presStyleLbl="fgAccFollowNode1" presStyleIdx="0" presStyleCnt="1">
        <dgm:presLayoutVars>
          <dgm:bulletEnabled val="1"/>
        </dgm:presLayoutVars>
      </dgm:prSet>
      <dgm:spPr/>
    </dgm:pt>
    <dgm:pt modelId="{742F82B6-3CD7-4CA4-9434-5012F1303B5D}" type="pres">
      <dgm:prSet presAssocID="{C0C5FAD2-31C2-4478-A0DF-A5409BA3C4A3}" presName="TwoNodes_1_text" presStyleLbl="node1" presStyleIdx="1" presStyleCnt="2">
        <dgm:presLayoutVars>
          <dgm:bulletEnabled val="1"/>
        </dgm:presLayoutVars>
      </dgm:prSet>
      <dgm:spPr/>
    </dgm:pt>
    <dgm:pt modelId="{E8E2C394-79E0-44B8-B226-94A73728B7E9}" type="pres">
      <dgm:prSet presAssocID="{C0C5FAD2-31C2-4478-A0DF-A5409BA3C4A3}" presName="TwoNodes_2_text" presStyleLbl="node1" presStyleIdx="1" presStyleCnt="2">
        <dgm:presLayoutVars>
          <dgm:bulletEnabled val="1"/>
        </dgm:presLayoutVars>
      </dgm:prSet>
      <dgm:spPr/>
    </dgm:pt>
  </dgm:ptLst>
  <dgm:cxnLst>
    <dgm:cxn modelId="{D0E7DC1C-1EDB-44CF-87D0-B4442F9DA6A6}" srcId="{C0C5FAD2-31C2-4478-A0DF-A5409BA3C4A3}" destId="{721BA10F-534A-44D9-BB09-34F5B557A977}" srcOrd="1" destOrd="0" parTransId="{DB8AB2EA-07C0-4538-9DF0-9763AEBFA71C}" sibTransId="{84B95355-8E5D-47D8-9B5E-04EA4CFCC534}"/>
    <dgm:cxn modelId="{ADEF363D-958D-49B8-A8A2-A5C10D874F01}" type="presOf" srcId="{800394DB-D2AE-4E55-8957-20C6A4B5987B}" destId="{80121AED-158A-4893-ADD8-4FA20C5E0D0C}" srcOrd="0" destOrd="0" presId="urn:microsoft.com/office/officeart/2005/8/layout/vProcess5"/>
    <dgm:cxn modelId="{58515E5D-6852-4B34-B8D4-4D7F1767719D}" type="presOf" srcId="{D75D1E89-E1C1-4001-B81B-C7A977DF2C80}" destId="{742F82B6-3CD7-4CA4-9434-5012F1303B5D}" srcOrd="1" destOrd="0" presId="urn:microsoft.com/office/officeart/2005/8/layout/vProcess5"/>
    <dgm:cxn modelId="{A4F01A4E-9C69-4210-8653-DF0B378974DE}" type="presOf" srcId="{721BA10F-534A-44D9-BB09-34F5B557A977}" destId="{9685BD05-3546-420C-A2DB-13966CFF74D2}" srcOrd="0" destOrd="0" presId="urn:microsoft.com/office/officeart/2005/8/layout/vProcess5"/>
    <dgm:cxn modelId="{68A6EF6E-B5B8-45DE-A7BC-08A263A57075}" type="presOf" srcId="{C0C5FAD2-31C2-4478-A0DF-A5409BA3C4A3}" destId="{C1C15AF1-6A76-4ACC-A1ED-D914D9398891}" srcOrd="0" destOrd="0" presId="urn:microsoft.com/office/officeart/2005/8/layout/vProcess5"/>
    <dgm:cxn modelId="{D3D17E90-60CA-4020-88CF-03B2F8ABA8CA}" type="presOf" srcId="{D75D1E89-E1C1-4001-B81B-C7A977DF2C80}" destId="{7FB9FD72-9159-47E5-B834-16CF1A938D98}" srcOrd="0" destOrd="0" presId="urn:microsoft.com/office/officeart/2005/8/layout/vProcess5"/>
    <dgm:cxn modelId="{559B3AE4-A135-4E4A-9969-D9F09B829EF2}" type="presOf" srcId="{721BA10F-534A-44D9-BB09-34F5B557A977}" destId="{E8E2C394-79E0-44B8-B226-94A73728B7E9}" srcOrd="1" destOrd="0" presId="urn:microsoft.com/office/officeart/2005/8/layout/vProcess5"/>
    <dgm:cxn modelId="{86F42BEC-DF77-4B6E-B627-618DFC7794BA}" srcId="{C0C5FAD2-31C2-4478-A0DF-A5409BA3C4A3}" destId="{D75D1E89-E1C1-4001-B81B-C7A977DF2C80}" srcOrd="0" destOrd="0" parTransId="{761044CC-DF02-4B0C-A706-1109C727722D}" sibTransId="{800394DB-D2AE-4E55-8957-20C6A4B5987B}"/>
    <dgm:cxn modelId="{AE562F78-4344-4DA1-BBEE-A000D97C32CC}" type="presParOf" srcId="{C1C15AF1-6A76-4ACC-A1ED-D914D9398891}" destId="{9D927C0A-7BB6-48D0-A67C-C1D3B39524AE}" srcOrd="0" destOrd="0" presId="urn:microsoft.com/office/officeart/2005/8/layout/vProcess5"/>
    <dgm:cxn modelId="{0F3D7CFE-1554-4DA4-AD75-0A43B2BAEC1C}" type="presParOf" srcId="{C1C15AF1-6A76-4ACC-A1ED-D914D9398891}" destId="{7FB9FD72-9159-47E5-B834-16CF1A938D98}" srcOrd="1" destOrd="0" presId="urn:microsoft.com/office/officeart/2005/8/layout/vProcess5"/>
    <dgm:cxn modelId="{D309C699-80B9-44B3-9981-9A78591AC1D3}" type="presParOf" srcId="{C1C15AF1-6A76-4ACC-A1ED-D914D9398891}" destId="{9685BD05-3546-420C-A2DB-13966CFF74D2}" srcOrd="2" destOrd="0" presId="urn:microsoft.com/office/officeart/2005/8/layout/vProcess5"/>
    <dgm:cxn modelId="{4571B440-E720-434B-8306-0A525757CAF9}" type="presParOf" srcId="{C1C15AF1-6A76-4ACC-A1ED-D914D9398891}" destId="{80121AED-158A-4893-ADD8-4FA20C5E0D0C}" srcOrd="3" destOrd="0" presId="urn:microsoft.com/office/officeart/2005/8/layout/vProcess5"/>
    <dgm:cxn modelId="{03165B92-74FB-4413-8328-C312212179CE}" type="presParOf" srcId="{C1C15AF1-6A76-4ACC-A1ED-D914D9398891}" destId="{742F82B6-3CD7-4CA4-9434-5012F1303B5D}" srcOrd="4" destOrd="0" presId="urn:microsoft.com/office/officeart/2005/8/layout/vProcess5"/>
    <dgm:cxn modelId="{F3211C41-FA1E-40FA-A8A8-EA61B707EF61}" type="presParOf" srcId="{C1C15AF1-6A76-4ACC-A1ED-D914D9398891}" destId="{E8E2C394-79E0-44B8-B226-94A73728B7E9}"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C717-C31F-40B7-AB5A-E1CBC93DCCEB}">
      <dsp:nvSpPr>
        <dsp:cNvPr id="0" name=""/>
        <dsp:cNvSpPr/>
      </dsp:nvSpPr>
      <dsp:spPr>
        <a:xfrm>
          <a:off x="3359626" y="2045"/>
          <a:ext cx="2776061"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sp3d extrusionH="28000" prstMaterial="matte"/>
        </a:bodyPr>
        <a:lstStyle/>
        <a:p>
          <a:pPr marL="0" lvl="0" indent="0" algn="ctr" defTabSz="1511300">
            <a:lnSpc>
              <a:spcPct val="90000"/>
            </a:lnSpc>
            <a:spcBef>
              <a:spcPct val="0"/>
            </a:spcBef>
            <a:spcAft>
              <a:spcPct val="35000"/>
            </a:spcAft>
            <a:buNone/>
          </a:pPr>
          <a:r>
            <a:rPr lang="en-GB" sz="3400" kern="1200" dirty="0"/>
            <a:t>Prevention</a:t>
          </a:r>
        </a:p>
      </dsp:txBody>
      <dsp:txXfrm>
        <a:off x="3359626" y="2045"/>
        <a:ext cx="2776061" cy="1255568"/>
      </dsp:txXfrm>
    </dsp:sp>
    <dsp:sp modelId="{16FC61EE-1F58-4E24-9E62-03828EC141C0}">
      <dsp:nvSpPr>
        <dsp:cNvPr id="0" name=""/>
        <dsp:cNvSpPr/>
      </dsp:nvSpPr>
      <dsp:spPr>
        <a:xfrm>
          <a:off x="1992312" y="2045"/>
          <a:ext cx="1243012"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B9CAD2CA-93CC-4BCB-947F-78468D7589A6}">
      <dsp:nvSpPr>
        <dsp:cNvPr id="0" name=""/>
        <dsp:cNvSpPr/>
      </dsp:nvSpPr>
      <dsp:spPr>
        <a:xfrm>
          <a:off x="1992312" y="1464782"/>
          <a:ext cx="2776061"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sp3d extrusionH="28000" prstMaterial="matte"/>
        </a:bodyPr>
        <a:lstStyle/>
        <a:p>
          <a:pPr marL="0" lvl="0" indent="0" algn="ctr" defTabSz="1511300">
            <a:lnSpc>
              <a:spcPct val="90000"/>
            </a:lnSpc>
            <a:spcBef>
              <a:spcPct val="0"/>
            </a:spcBef>
            <a:spcAft>
              <a:spcPct val="35000"/>
            </a:spcAft>
            <a:buNone/>
          </a:pPr>
          <a:r>
            <a:rPr lang="en-GB" sz="3400" kern="1200" dirty="0"/>
            <a:t>Spotting</a:t>
          </a:r>
        </a:p>
      </dsp:txBody>
      <dsp:txXfrm>
        <a:off x="1992312" y="1464782"/>
        <a:ext cx="2776061" cy="1255568"/>
      </dsp:txXfrm>
    </dsp:sp>
    <dsp:sp modelId="{60B64052-941B-4FB3-A54B-C715A7DE5B9C}">
      <dsp:nvSpPr>
        <dsp:cNvPr id="0" name=""/>
        <dsp:cNvSpPr/>
      </dsp:nvSpPr>
      <dsp:spPr>
        <a:xfrm>
          <a:off x="4892674" y="1464782"/>
          <a:ext cx="1243012"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DB0C52D5-79E5-4960-B967-3DCDE8B3DD2A}">
      <dsp:nvSpPr>
        <dsp:cNvPr id="0" name=""/>
        <dsp:cNvSpPr/>
      </dsp:nvSpPr>
      <dsp:spPr>
        <a:xfrm>
          <a:off x="3359626" y="2927519"/>
          <a:ext cx="2776061"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sp3d extrusionH="28000" prstMaterial="matte"/>
        </a:bodyPr>
        <a:lstStyle/>
        <a:p>
          <a:pPr marL="0" lvl="0" indent="0" algn="ctr" defTabSz="1511300">
            <a:lnSpc>
              <a:spcPct val="90000"/>
            </a:lnSpc>
            <a:spcBef>
              <a:spcPct val="0"/>
            </a:spcBef>
            <a:spcAft>
              <a:spcPct val="35000"/>
            </a:spcAft>
            <a:buNone/>
          </a:pPr>
          <a:r>
            <a:rPr lang="en-GB" sz="3400" kern="1200" dirty="0"/>
            <a:t>Investigating</a:t>
          </a:r>
        </a:p>
      </dsp:txBody>
      <dsp:txXfrm>
        <a:off x="3359626" y="2927519"/>
        <a:ext cx="2776061" cy="1255568"/>
      </dsp:txXfrm>
    </dsp:sp>
    <dsp:sp modelId="{46C6423E-6172-433A-A678-283F99EE8ABF}">
      <dsp:nvSpPr>
        <dsp:cNvPr id="0" name=""/>
        <dsp:cNvSpPr/>
      </dsp:nvSpPr>
      <dsp:spPr>
        <a:xfrm>
          <a:off x="1992312" y="2927519"/>
          <a:ext cx="1243012"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24001B5-7AC8-49C2-B47B-45E7AA3ADEF8}">
      <dsp:nvSpPr>
        <dsp:cNvPr id="0" name=""/>
        <dsp:cNvSpPr/>
      </dsp:nvSpPr>
      <dsp:spPr>
        <a:xfrm>
          <a:off x="1992312" y="4390256"/>
          <a:ext cx="2776061"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sp3d extrusionH="28000" prstMaterial="matte"/>
        </a:bodyPr>
        <a:lstStyle/>
        <a:p>
          <a:pPr marL="0" lvl="0" indent="0" algn="ctr" defTabSz="1511300">
            <a:lnSpc>
              <a:spcPct val="90000"/>
            </a:lnSpc>
            <a:spcBef>
              <a:spcPct val="0"/>
            </a:spcBef>
            <a:spcAft>
              <a:spcPct val="35000"/>
            </a:spcAft>
            <a:buNone/>
          </a:pPr>
          <a:r>
            <a:rPr lang="en-GB" sz="3400" kern="1200" dirty="0"/>
            <a:t>Tackling</a:t>
          </a:r>
        </a:p>
      </dsp:txBody>
      <dsp:txXfrm>
        <a:off x="1992312" y="4390256"/>
        <a:ext cx="2776061" cy="1255568"/>
      </dsp:txXfrm>
    </dsp:sp>
    <dsp:sp modelId="{31AB58D8-E806-4E96-9984-E3FB3FAAB86B}">
      <dsp:nvSpPr>
        <dsp:cNvPr id="0" name=""/>
        <dsp:cNvSpPr/>
      </dsp:nvSpPr>
      <dsp:spPr>
        <a:xfrm>
          <a:off x="4892674" y="4390256"/>
          <a:ext cx="1243012"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44A36681-C828-4D9D-AD16-9F462FA31014}">
      <dsp:nvSpPr>
        <dsp:cNvPr id="0" name=""/>
        <dsp:cNvSpPr/>
      </dsp:nvSpPr>
      <dsp:spPr>
        <a:xfrm>
          <a:off x="3359626" y="5852993"/>
          <a:ext cx="2776061"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sp3d extrusionH="28000" prstMaterial="matte"/>
        </a:bodyPr>
        <a:lstStyle/>
        <a:p>
          <a:pPr marL="0" lvl="0" indent="0" algn="ctr" defTabSz="1511300">
            <a:lnSpc>
              <a:spcPct val="90000"/>
            </a:lnSpc>
            <a:spcBef>
              <a:spcPct val="0"/>
            </a:spcBef>
            <a:spcAft>
              <a:spcPct val="35000"/>
            </a:spcAft>
            <a:buNone/>
          </a:pPr>
          <a:r>
            <a:rPr lang="en-GB" sz="3400" kern="1200" dirty="0"/>
            <a:t>Learning</a:t>
          </a:r>
        </a:p>
      </dsp:txBody>
      <dsp:txXfrm>
        <a:off x="3359626" y="5852993"/>
        <a:ext cx="2776061" cy="1255568"/>
      </dsp:txXfrm>
    </dsp:sp>
    <dsp:sp modelId="{19721827-7DAE-4360-A128-8C5E798DA17C}">
      <dsp:nvSpPr>
        <dsp:cNvPr id="0" name=""/>
        <dsp:cNvSpPr/>
      </dsp:nvSpPr>
      <dsp:spPr>
        <a:xfrm>
          <a:off x="1992312" y="5852993"/>
          <a:ext cx="1243012" cy="125556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9FD72-9159-47E5-B834-16CF1A938D98}">
      <dsp:nvSpPr>
        <dsp:cNvPr id="0" name=""/>
        <dsp:cNvSpPr/>
      </dsp:nvSpPr>
      <dsp:spPr>
        <a:xfrm>
          <a:off x="0" y="0"/>
          <a:ext cx="5514761" cy="1747062"/>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Malpractice is defined as any deliberate activity, neglect, default or other practice that compromises the integrity of the assessment process, undermines public confidence in TLM qualifications, and/or impacts the validity of assessment outcomes.</a:t>
          </a:r>
        </a:p>
      </dsp:txBody>
      <dsp:txXfrm>
        <a:off x="51170" y="51170"/>
        <a:ext cx="3709035" cy="1644722"/>
      </dsp:txXfrm>
    </dsp:sp>
    <dsp:sp modelId="{9685BD05-3546-420C-A2DB-13966CFF74D2}">
      <dsp:nvSpPr>
        <dsp:cNvPr id="0" name=""/>
        <dsp:cNvSpPr/>
      </dsp:nvSpPr>
      <dsp:spPr>
        <a:xfrm>
          <a:off x="973193" y="2135299"/>
          <a:ext cx="5514761" cy="1747062"/>
        </a:xfrm>
        <a:prstGeom prst="roundRect">
          <a:avLst>
            <a:gd name="adj" fmla="val 10000"/>
          </a:avLst>
        </a:prstGeom>
        <a:solidFill>
          <a:schemeClr val="accent2">
            <a:hueOff val="35353"/>
            <a:satOff val="-34487"/>
            <a:lumOff val="-176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Malpractice may include a range of issues from the failure to implement approval criteria, to the deliberate falsification of records in order to claim certificates.</a:t>
          </a:r>
        </a:p>
      </dsp:txBody>
      <dsp:txXfrm>
        <a:off x="1024363" y="2186469"/>
        <a:ext cx="3303637" cy="1644722"/>
      </dsp:txXfrm>
    </dsp:sp>
    <dsp:sp modelId="{80121AED-158A-4893-ADD8-4FA20C5E0D0C}">
      <dsp:nvSpPr>
        <dsp:cNvPr id="0" name=""/>
        <dsp:cNvSpPr/>
      </dsp:nvSpPr>
      <dsp:spPr>
        <a:xfrm>
          <a:off x="4379170" y="1373385"/>
          <a:ext cx="1135590" cy="1135590"/>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634678" y="1373385"/>
        <a:ext cx="624574" cy="85453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1803578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48837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3711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197580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4951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3978416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2613649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802301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47719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331499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332494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91485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320556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375026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225278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2D57E9-4F7F-4D0D-B1FE-2010C27F1734}" type="datetimeFigureOut">
              <a:rPr lang="en-GB" smtClean="0"/>
              <a:t>23/03/2023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CCD4946-E543-4794-86D0-EF219E572CEB}" type="slidenum">
              <a:rPr lang="en-GB" smtClean="0"/>
              <a:t>‹#›</a:t>
            </a:fld>
            <a:endParaRPr lang="en-GB" dirty="0"/>
          </a:p>
        </p:txBody>
      </p:sp>
    </p:spTree>
    <p:extLst>
      <p:ext uri="{BB962C8B-B14F-4D97-AF65-F5344CB8AC3E}">
        <p14:creationId xmlns:p14="http://schemas.microsoft.com/office/powerpoint/2010/main" val="295747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2D57E9-4F7F-4D0D-B1FE-2010C27F1734}" type="datetimeFigureOut">
              <a:rPr lang="en-GB" smtClean="0"/>
              <a:t>23/03/2023</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CCD4946-E543-4794-86D0-EF219E572CEB}" type="slidenum">
              <a:rPr lang="en-GB" smtClean="0"/>
              <a:t>‹#›</a:t>
            </a:fld>
            <a:endParaRPr lang="en-GB" dirty="0"/>
          </a:p>
        </p:txBody>
      </p:sp>
    </p:spTree>
    <p:extLst>
      <p:ext uri="{BB962C8B-B14F-4D97-AF65-F5344CB8AC3E}">
        <p14:creationId xmlns:p14="http://schemas.microsoft.com/office/powerpoint/2010/main" val="3598549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google.org/"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hyperlink" Target="https://sapling.ai/ai-content-detector" TargetMode="External"/><Relationship Id="rId4" Type="http://schemas.openxmlformats.org/officeDocument/2006/relationships/hyperlink" Target="https://smallseotools.com/plagiarism-checke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thelearningmachine.co.uk/" TargetMode="External"/><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tartseite">
            <a:extLst>
              <a:ext uri="{FF2B5EF4-FFF2-40B4-BE49-F238E27FC236}">
                <a16:creationId xmlns:a16="http://schemas.microsoft.com/office/drawing/2014/main" id="{49AE95FE-A847-464C-8A9A-331FFE484E5D}"/>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1" y="10"/>
            <a:ext cx="12191999" cy="6857990"/>
          </a:xfrm>
          <a:prstGeom prst="rect">
            <a:avLst/>
          </a:prstGeom>
          <a:noFill/>
        </p:spPr>
      </p:pic>
      <p:sp>
        <p:nvSpPr>
          <p:cNvPr id="12" name="Isosceles Triangle 11">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Parallelogram 13">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810DC4D-38DC-4FBE-A4DB-4FFF8D417E91}"/>
              </a:ext>
            </a:extLst>
          </p:cNvPr>
          <p:cNvSpPr>
            <a:spLocks noGrp="1"/>
          </p:cNvSpPr>
          <p:nvPr>
            <p:ph type="ctrTitle"/>
          </p:nvPr>
        </p:nvSpPr>
        <p:spPr>
          <a:xfrm>
            <a:off x="3968886" y="1678665"/>
            <a:ext cx="5305118" cy="2369131"/>
          </a:xfrm>
        </p:spPr>
        <p:txBody>
          <a:bodyPr>
            <a:normAutofit/>
          </a:bodyPr>
          <a:lstStyle/>
          <a:p>
            <a:r>
              <a:rPr lang="en-GB" dirty="0"/>
              <a:t>What makes for safe awarding?</a:t>
            </a:r>
          </a:p>
        </p:txBody>
      </p:sp>
      <p:sp>
        <p:nvSpPr>
          <p:cNvPr id="3" name="Subtitle 2">
            <a:extLst>
              <a:ext uri="{FF2B5EF4-FFF2-40B4-BE49-F238E27FC236}">
                <a16:creationId xmlns:a16="http://schemas.microsoft.com/office/drawing/2014/main" id="{08802ED6-0F38-4CB3-B242-05C5B0C12B33}"/>
              </a:ext>
            </a:extLst>
          </p:cNvPr>
          <p:cNvSpPr>
            <a:spLocks noGrp="1"/>
          </p:cNvSpPr>
          <p:nvPr>
            <p:ph type="subTitle" idx="1"/>
          </p:nvPr>
        </p:nvSpPr>
        <p:spPr>
          <a:xfrm>
            <a:off x="4700964" y="4050832"/>
            <a:ext cx="4573037" cy="1096899"/>
          </a:xfrm>
        </p:spPr>
        <p:txBody>
          <a:bodyPr>
            <a:normAutofit/>
          </a:bodyPr>
          <a:lstStyle/>
          <a:p>
            <a:r>
              <a:rPr lang="en-GB" dirty="0">
                <a:solidFill>
                  <a:schemeClr val="bg1"/>
                </a:solidFill>
              </a:rPr>
              <a:t>An overview</a:t>
            </a:r>
          </a:p>
        </p:txBody>
      </p:sp>
      <p:sp>
        <p:nvSpPr>
          <p:cNvPr id="2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4600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9"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0" name="Isosceles Triangle 2059">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1"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2"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3"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4" name="Isosceles Triangle 2063">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5" name="Isosceles Triangle 2064">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67" name="Rectangle 206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EC5D906F-A684-0E12-34F5-906F0399811D}"/>
              </a:ext>
            </a:extLst>
          </p:cNvPr>
          <p:cNvPicPr>
            <a:picLocks noChangeAspect="1"/>
          </p:cNvPicPr>
          <p:nvPr/>
        </p:nvPicPr>
        <p:blipFill rotWithShape="1">
          <a:blip r:embed="rId2"/>
          <a:srcRect t="36520" r="-1" b="7403"/>
          <a:stretch/>
        </p:blipFill>
        <p:spPr>
          <a:xfrm>
            <a:off x="-16"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050" name="Picture 2" descr="How to chat with ChatGPT for beginners | Practice for Exam | Free Mock Test">
            <a:extLst>
              <a:ext uri="{FF2B5EF4-FFF2-40B4-BE49-F238E27FC236}">
                <a16:creationId xmlns:a16="http://schemas.microsoft.com/office/drawing/2014/main" id="{B5F87A75-816C-EEA9-799A-E5785CEA70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95" r="27260" b="1"/>
          <a:stretch/>
        </p:blipFill>
        <p:spPr bwMode="auto">
          <a:xfrm>
            <a:off x="5790369"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29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34FFBEF4-2882-C8DF-1127-290B39D2741B}"/>
              </a:ext>
            </a:extLst>
          </p:cNvPr>
          <p:cNvPicPr>
            <a:picLocks noChangeAspect="1"/>
          </p:cNvPicPr>
          <p:nvPr/>
        </p:nvPicPr>
        <p:blipFill rotWithShape="1">
          <a:blip r:embed="rId2"/>
          <a:srcRect t="5040" r="-2" b="-2"/>
          <a:stretch/>
        </p:blipFill>
        <p:spPr>
          <a:xfrm>
            <a:off x="-16"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 name="Picture 2" descr="How to chat with ChatGPT for beginners | Practice for Exam | Free Mock Test">
            <a:extLst>
              <a:ext uri="{FF2B5EF4-FFF2-40B4-BE49-F238E27FC236}">
                <a16:creationId xmlns:a16="http://schemas.microsoft.com/office/drawing/2014/main" id="{EC636CF9-B451-8CBD-3258-63BC0A0A9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95" r="27260" b="1"/>
          <a:stretch/>
        </p:blipFill>
        <p:spPr bwMode="auto">
          <a:xfrm>
            <a:off x="5790369"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13" name="Group 307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4" name="Isosceles Triangle 308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8" name="Isosceles Triangle 308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9" name="Isosceles Triangle 308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C26A45B-D54C-ADDF-839D-85FED03605DE}"/>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Spotting plagiarism</a:t>
            </a:r>
          </a:p>
        </p:txBody>
      </p:sp>
      <p:sp>
        <p:nvSpPr>
          <p:cNvPr id="4" name="Content Placeholder 3">
            <a:extLst>
              <a:ext uri="{FF2B5EF4-FFF2-40B4-BE49-F238E27FC236}">
                <a16:creationId xmlns:a16="http://schemas.microsoft.com/office/drawing/2014/main" id="{E1B114B0-F1D7-8E44-B0F8-8A715FA45349}"/>
              </a:ext>
            </a:extLst>
          </p:cNvPr>
          <p:cNvSpPr>
            <a:spLocks noGrp="1"/>
          </p:cNvSpPr>
          <p:nvPr>
            <p:ph sz="half" idx="2"/>
          </p:nvPr>
        </p:nvSpPr>
        <p:spPr>
          <a:xfrm>
            <a:off x="6336287" y="2160589"/>
            <a:ext cx="2934714" cy="3880773"/>
          </a:xfrm>
        </p:spPr>
        <p:txBody>
          <a:bodyPr vert="horz" lIns="91440" tIns="45720" rIns="91440" bIns="45720" rtlCol="0">
            <a:normAutofit/>
          </a:bodyPr>
          <a:lstStyle/>
          <a:p>
            <a:pPr>
              <a:lnSpc>
                <a:spcPct val="90000"/>
              </a:lnSpc>
            </a:pPr>
            <a:r>
              <a:rPr lang="en-US" sz="1400" b="0" i="0" dirty="0">
                <a:effectLst/>
              </a:rPr>
              <a:t>Unusual phrasings, noticeable unevenness of style (some very sophisticated sentences followed by some amateurish ones)</a:t>
            </a:r>
          </a:p>
          <a:p>
            <a:pPr>
              <a:lnSpc>
                <a:spcPct val="90000"/>
              </a:lnSpc>
            </a:pPr>
            <a:r>
              <a:rPr lang="en-US" sz="1400" b="0" i="0" dirty="0">
                <a:effectLst/>
              </a:rPr>
              <a:t>Concepts that seem too sophisticated for the level of the class, unclear or incorrect sources listed in the bibliography</a:t>
            </a:r>
          </a:p>
          <a:p>
            <a:pPr>
              <a:lnSpc>
                <a:spcPct val="90000"/>
              </a:lnSpc>
            </a:pPr>
            <a:r>
              <a:rPr lang="en-US" sz="1400" b="0" i="0" dirty="0">
                <a:effectLst/>
              </a:rPr>
              <a:t>A writing style or diction choice in a particular paper that seems inconsistent with that found in other samples of the Learner’s writing — these are some of the signals that you might be reading a plagiarised piece of work</a:t>
            </a:r>
          </a:p>
          <a:p>
            <a:pPr>
              <a:lnSpc>
                <a:spcPct val="90000"/>
              </a:lnSpc>
            </a:pPr>
            <a:endParaRPr lang="en-US" sz="1400" dirty="0"/>
          </a:p>
        </p:txBody>
      </p:sp>
      <p:pic>
        <p:nvPicPr>
          <p:cNvPr id="3074" name="Picture 2" descr="Understanding Plagiarism &amp; Violations - Academic Integrity &amp; Plagiarism ...">
            <a:extLst>
              <a:ext uri="{FF2B5EF4-FFF2-40B4-BE49-F238E27FC236}">
                <a16:creationId xmlns:a16="http://schemas.microsoft.com/office/drawing/2014/main" id="{BE0EA392-183F-0E81-3215-A520CE5A2A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56" r="5276" b="-2"/>
          <a:stretch/>
        </p:blipFill>
        <p:spPr bwMode="auto">
          <a:xfrm>
            <a:off x="677334" y="2159331"/>
            <a:ext cx="5423429"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43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04" name="Straight Connector 4103">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05" name="Straight Connector 4104">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06"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7"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8" name="Isosceles Triangle 4107">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9"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0"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1"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2" name="Isosceles Triangle 4111">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3" name="Isosceles Triangle 4112">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115" name="Rectangle 41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7" name="Rectangle 411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19" name="Isosceles Triangle 411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C26A45B-D54C-ADDF-839D-85FED03605DE}"/>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Spotting plagiarism</a:t>
            </a:r>
          </a:p>
        </p:txBody>
      </p:sp>
      <p:sp>
        <p:nvSpPr>
          <p:cNvPr id="6" name="Content Placeholder 5">
            <a:extLst>
              <a:ext uri="{FF2B5EF4-FFF2-40B4-BE49-F238E27FC236}">
                <a16:creationId xmlns:a16="http://schemas.microsoft.com/office/drawing/2014/main" id="{370277F3-47E0-4656-7FE6-1235DFC55079}"/>
              </a:ext>
            </a:extLst>
          </p:cNvPr>
          <p:cNvSpPr>
            <a:spLocks noGrp="1"/>
          </p:cNvSpPr>
          <p:nvPr>
            <p:ph sz="quarter" idx="4"/>
          </p:nvPr>
        </p:nvSpPr>
        <p:spPr>
          <a:xfrm>
            <a:off x="673754" y="2160590"/>
            <a:ext cx="3973943" cy="3440110"/>
          </a:xfrm>
        </p:spPr>
        <p:txBody>
          <a:bodyPr vert="horz" lIns="91440" tIns="45720" rIns="91440" bIns="45720" rtlCol="0">
            <a:normAutofit/>
          </a:bodyPr>
          <a:lstStyle/>
          <a:p>
            <a:pPr>
              <a:lnSpc>
                <a:spcPct val="90000"/>
              </a:lnSpc>
            </a:pPr>
            <a:r>
              <a:rPr lang="en-US" dirty="0">
                <a:solidFill>
                  <a:schemeClr val="bg1"/>
                </a:solidFill>
              </a:rPr>
              <a:t>One technique to detect plagiarism is to enter an unusual phrase or sentence into a standard search engine (e.g., </a:t>
            </a:r>
            <a:r>
              <a:rPr lang="en-US" u="sng" dirty="0">
                <a:solidFill>
                  <a:schemeClr val="bg1"/>
                </a:solidFill>
                <a:hlinkClick r:id="rId2"/>
              </a:rPr>
              <a:t>Google</a:t>
            </a:r>
            <a:r>
              <a:rPr lang="en-US" dirty="0">
                <a:solidFill>
                  <a:schemeClr val="bg1"/>
                </a:solidFill>
              </a:rPr>
              <a:t>) and see if a match is found</a:t>
            </a:r>
          </a:p>
          <a:p>
            <a:pPr>
              <a:lnSpc>
                <a:spcPct val="90000"/>
              </a:lnSpc>
            </a:pPr>
            <a:r>
              <a:rPr lang="en-US" dirty="0">
                <a:solidFill>
                  <a:schemeClr val="bg1"/>
                </a:solidFill>
              </a:rPr>
              <a:t>A second technique is talking the work through with the Learner and discussing the content/ideas to determine the Learner’s familiarity with his/her own work and its concepts.</a:t>
            </a:r>
          </a:p>
          <a:p>
            <a:pPr>
              <a:lnSpc>
                <a:spcPct val="90000"/>
              </a:lnSpc>
            </a:pPr>
            <a:endParaRPr lang="en-US" dirty="0">
              <a:solidFill>
                <a:schemeClr val="bg1"/>
              </a:solidFill>
            </a:endParaRPr>
          </a:p>
        </p:txBody>
      </p:sp>
      <p:pic>
        <p:nvPicPr>
          <p:cNvPr id="4098" name="Picture 2" descr="Since 2014 Tom Gauld has been creating a weekly cartoon for the New ...">
            <a:extLst>
              <a:ext uri="{FF2B5EF4-FFF2-40B4-BE49-F238E27FC236}">
                <a16:creationId xmlns:a16="http://schemas.microsoft.com/office/drawing/2014/main" id="{ED5317C0-2A07-0C01-E830-565ABBDC9F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1" y="1866834"/>
            <a:ext cx="5143500" cy="3111817"/>
          </a:xfrm>
          <a:prstGeom prst="rect">
            <a:avLst/>
          </a:prstGeom>
          <a:noFill/>
          <a:extLst>
            <a:ext uri="{909E8E84-426E-40DD-AFC4-6F175D3DCCD1}">
              <a14:hiddenFill xmlns:a14="http://schemas.microsoft.com/office/drawing/2010/main">
                <a:solidFill>
                  <a:srgbClr val="FFFFFF"/>
                </a:solidFill>
              </a14:hiddenFill>
            </a:ext>
          </a:extLst>
        </p:spPr>
      </p:pic>
      <p:sp>
        <p:nvSpPr>
          <p:cNvPr id="4121" name="Isosceles Triangle 412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44234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6" name="Straight Connector 55">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7" name="Rectangle 66">
            <a:extLst>
              <a:ext uri="{FF2B5EF4-FFF2-40B4-BE49-F238E27FC236}">
                <a16:creationId xmlns:a16="http://schemas.microsoft.com/office/drawing/2014/main" id="{46E2C1D0-2072-4664-9C67-3B12866F5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17"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8" name="Picture 7" descr="Graphical user interface, website&#10;&#10;Description automatically generated">
            <a:extLst>
              <a:ext uri="{FF2B5EF4-FFF2-40B4-BE49-F238E27FC236}">
                <a16:creationId xmlns:a16="http://schemas.microsoft.com/office/drawing/2014/main" id="{16E179D0-1F0F-89F5-4299-C80804BE7C62}"/>
              </a:ext>
            </a:extLst>
          </p:cNvPr>
          <p:cNvPicPr>
            <a:picLocks noChangeAspect="1"/>
          </p:cNvPicPr>
          <p:nvPr/>
        </p:nvPicPr>
        <p:blipFill rotWithShape="1">
          <a:blip r:embed="rId2"/>
          <a:srcRect l="4056" r="19420" b="-1"/>
          <a:stretch/>
        </p:blipFill>
        <p:spPr>
          <a:xfrm>
            <a:off x="6194368"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p:spPr>
      </p:pic>
      <p:pic>
        <p:nvPicPr>
          <p:cNvPr id="10" name="Picture 9" descr="Graphical user interface, text, application&#10;&#10;Description automatically generated">
            <a:extLst>
              <a:ext uri="{FF2B5EF4-FFF2-40B4-BE49-F238E27FC236}">
                <a16:creationId xmlns:a16="http://schemas.microsoft.com/office/drawing/2014/main" id="{F519769D-F182-0652-1ED3-03D2B0925F77}"/>
              </a:ext>
            </a:extLst>
          </p:cNvPr>
          <p:cNvPicPr>
            <a:picLocks noChangeAspect="1"/>
          </p:cNvPicPr>
          <p:nvPr/>
        </p:nvPicPr>
        <p:blipFill rotWithShape="1">
          <a:blip r:embed="rId3"/>
          <a:srcRect l="28018"/>
          <a:stretch/>
        </p:blipFill>
        <p:spPr>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69" name="Freeform: Shape 68">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23F68A-7285-6B2E-7E81-DA9B90494E59}"/>
              </a:ext>
            </a:extLst>
          </p:cNvPr>
          <p:cNvSpPr>
            <a:spLocks noGrp="1"/>
          </p:cNvSpPr>
          <p:nvPr>
            <p:ph type="title"/>
          </p:nvPr>
        </p:nvSpPr>
        <p:spPr>
          <a:xfrm>
            <a:off x="618064" y="2093887"/>
            <a:ext cx="4193810" cy="880985"/>
          </a:xfrm>
        </p:spPr>
        <p:txBody>
          <a:bodyPr vert="horz" lIns="91440" tIns="45720" rIns="91440" bIns="45720" rtlCol="0" anchor="ctr">
            <a:normAutofit/>
          </a:bodyPr>
          <a:lstStyle/>
          <a:p>
            <a:r>
              <a:rPr lang="en-US" sz="2800"/>
              <a:t>Spotting plagiarism</a:t>
            </a:r>
          </a:p>
        </p:txBody>
      </p:sp>
      <p:sp>
        <p:nvSpPr>
          <p:cNvPr id="4" name="Content Placeholder 3">
            <a:extLst>
              <a:ext uri="{FF2B5EF4-FFF2-40B4-BE49-F238E27FC236}">
                <a16:creationId xmlns:a16="http://schemas.microsoft.com/office/drawing/2014/main" id="{67A31AC1-424B-AFB5-CA89-44DABA0E2DF9}"/>
              </a:ext>
            </a:extLst>
          </p:cNvPr>
          <p:cNvSpPr>
            <a:spLocks noGrp="1"/>
          </p:cNvSpPr>
          <p:nvPr>
            <p:ph sz="half" idx="2"/>
          </p:nvPr>
        </p:nvSpPr>
        <p:spPr>
          <a:xfrm>
            <a:off x="618064" y="2984423"/>
            <a:ext cx="4620544" cy="1873327"/>
          </a:xfrm>
        </p:spPr>
        <p:txBody>
          <a:bodyPr vert="horz" lIns="91440" tIns="45720" rIns="91440" bIns="45720" rtlCol="0">
            <a:normAutofit/>
          </a:bodyPr>
          <a:lstStyle/>
          <a:p>
            <a:r>
              <a:rPr lang="en-US" sz="1600">
                <a:effectLst/>
              </a:rPr>
              <a:t>Free plagiarism checker - </a:t>
            </a:r>
            <a:r>
              <a:rPr lang="en-US" sz="1600" u="sng">
                <a:effectLst/>
                <a:hlinkClick r:id="rId4"/>
              </a:rPr>
              <a:t>https://smallseotools.com/plagiarism-checker/</a:t>
            </a:r>
            <a:endParaRPr lang="en-US" sz="1600">
              <a:effectLst/>
            </a:endParaRPr>
          </a:p>
          <a:p>
            <a:r>
              <a:rPr lang="en-US" sz="1600">
                <a:effectLst/>
              </a:rPr>
              <a:t>Free AI Content Detector - </a:t>
            </a:r>
            <a:r>
              <a:rPr lang="en-US" sz="1600" u="sng">
                <a:effectLst/>
                <a:hlinkClick r:id="rId5"/>
              </a:rPr>
              <a:t>https://sapling.ai/ai-content-detector</a:t>
            </a:r>
            <a:endParaRPr lang="en-US" sz="1600">
              <a:effectLst/>
            </a:endParaRPr>
          </a:p>
          <a:p>
            <a:endParaRPr lang="en-US" sz="1600"/>
          </a:p>
        </p:txBody>
      </p:sp>
    </p:spTree>
    <p:extLst>
      <p:ext uri="{BB962C8B-B14F-4D97-AF65-F5344CB8AC3E}">
        <p14:creationId xmlns:p14="http://schemas.microsoft.com/office/powerpoint/2010/main" val="16002530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89" name="Group 218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90" name="Straight Connector 218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91" name="Straight Connector 219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9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4" name="Isosceles Triangle 219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8" name="Isosceles Triangle 219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99" name="Isosceles Triangle 219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4" name="Picture 13" descr="Diagram&#10;&#10;Description automatically generated">
            <a:extLst>
              <a:ext uri="{FF2B5EF4-FFF2-40B4-BE49-F238E27FC236}">
                <a16:creationId xmlns:a16="http://schemas.microsoft.com/office/drawing/2014/main" id="{421B5AEF-FBDA-9D41-BD84-9C3171A89473}"/>
              </a:ext>
            </a:extLst>
          </p:cNvPr>
          <p:cNvPicPr>
            <a:picLocks noChangeAspect="1"/>
          </p:cNvPicPr>
          <p:nvPr/>
        </p:nvPicPr>
        <p:blipFill rotWithShape="1">
          <a:blip r:embed="rId2">
            <a:extLst>
              <a:ext uri="{28A0092B-C50C-407E-A947-70E740481C1C}">
                <a14:useLocalDpi xmlns:a14="http://schemas.microsoft.com/office/drawing/2010/main" val="0"/>
              </a:ext>
            </a:extLst>
          </a:blip>
          <a:srcRect t="116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72A366C-AF12-9263-72BA-ED1E03DE8EED}"/>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b="1" dirty="0"/>
              <a:t>Adverse Effect</a:t>
            </a:r>
          </a:p>
        </p:txBody>
      </p:sp>
      <p:sp>
        <p:nvSpPr>
          <p:cNvPr id="4" name="Content Placeholder 3">
            <a:extLst>
              <a:ext uri="{FF2B5EF4-FFF2-40B4-BE49-F238E27FC236}">
                <a16:creationId xmlns:a16="http://schemas.microsoft.com/office/drawing/2014/main" id="{E1B5FE85-A3AE-0A1D-80AE-E7138A9C0B72}"/>
              </a:ext>
            </a:extLst>
          </p:cNvPr>
          <p:cNvSpPr>
            <a:spLocks noGrp="1"/>
          </p:cNvSpPr>
          <p:nvPr>
            <p:ph sz="half" idx="2"/>
          </p:nvPr>
        </p:nvSpPr>
        <p:spPr>
          <a:xfrm>
            <a:off x="677334" y="2160589"/>
            <a:ext cx="3851122" cy="3880773"/>
          </a:xfrm>
        </p:spPr>
        <p:txBody>
          <a:bodyPr vert="horz" lIns="91440" tIns="45720" rIns="91440" bIns="45720" rtlCol="0">
            <a:normAutofit/>
          </a:bodyPr>
          <a:lstStyle/>
          <a:p>
            <a:pPr marL="360363" indent="-360363">
              <a:lnSpc>
                <a:spcPct val="90000"/>
              </a:lnSpc>
            </a:pPr>
            <a:r>
              <a:rPr lang="en-US" sz="1400" dirty="0">
                <a:effectLst/>
              </a:rPr>
              <a:t>An Adverse Effect is defined by the qualifications regulators as any act, omission, event, incident or circumstance that introduces prejudices to Learners or adversely affects;</a:t>
            </a:r>
          </a:p>
          <a:p>
            <a:pPr marL="895350" indent="-534988">
              <a:lnSpc>
                <a:spcPct val="90000"/>
              </a:lnSpc>
            </a:pPr>
            <a:r>
              <a:rPr lang="en-US" sz="1400" dirty="0">
                <a:effectLst/>
              </a:rPr>
              <a:t>The ability of the awarding body to undertake the development, delivery or award of qualifications in a way that complies with its Conditions of Recognition;</a:t>
            </a:r>
          </a:p>
          <a:p>
            <a:pPr marL="895350" indent="-534988">
              <a:lnSpc>
                <a:spcPct val="90000"/>
              </a:lnSpc>
            </a:pPr>
            <a:r>
              <a:rPr lang="en-US" sz="1400" dirty="0">
                <a:effectLst/>
              </a:rPr>
              <a:t>The standards of qualifications which the awarding body makes available or proposes to make available; or</a:t>
            </a:r>
          </a:p>
          <a:p>
            <a:pPr marL="895350" indent="-534988">
              <a:lnSpc>
                <a:spcPct val="90000"/>
              </a:lnSpc>
            </a:pPr>
            <a:r>
              <a:rPr lang="en-US" sz="1400" dirty="0">
                <a:effectLst/>
              </a:rPr>
              <a:t>Public confidence in qualifications.</a:t>
            </a:r>
            <a:endParaRPr lang="en-US" sz="1400" dirty="0"/>
          </a:p>
        </p:txBody>
      </p:sp>
      <p:cxnSp>
        <p:nvCxnSpPr>
          <p:cNvPr id="2201" name="Straight Connector 220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03" name="Straight Connector 220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0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0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0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1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1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1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1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35847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descr="A picture containing background pattern&#10;&#10;Description automatically generated">
            <a:extLst>
              <a:ext uri="{FF2B5EF4-FFF2-40B4-BE49-F238E27FC236}">
                <a16:creationId xmlns:a16="http://schemas.microsoft.com/office/drawing/2014/main" id="{59FBFEEC-98E1-B242-AA74-63A3BD8354AB}"/>
              </a:ext>
            </a:extLst>
          </p:cNvPr>
          <p:cNvPicPr>
            <a:picLocks noChangeAspect="1"/>
          </p:cNvPicPr>
          <p:nvPr/>
        </p:nvPicPr>
        <p:blipFill rotWithShape="1">
          <a:blip r:embed="rId2">
            <a:extLst>
              <a:ext uri="{28A0092B-C50C-407E-A947-70E740481C1C}">
                <a14:useLocalDpi xmlns:a14="http://schemas.microsoft.com/office/drawing/2010/main" val="0"/>
              </a:ext>
            </a:extLst>
          </a:blip>
          <a:srcRect l="19967" r="783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E4E7A8B-0542-A9E8-2CF8-155D21D3F582}"/>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b="1" dirty="0"/>
              <a:t>Policy</a:t>
            </a:r>
          </a:p>
        </p:txBody>
      </p:sp>
      <p:sp>
        <p:nvSpPr>
          <p:cNvPr id="9" name="TextBox 8">
            <a:extLst>
              <a:ext uri="{FF2B5EF4-FFF2-40B4-BE49-F238E27FC236}">
                <a16:creationId xmlns:a16="http://schemas.microsoft.com/office/drawing/2014/main" id="{E8234087-6351-5D94-0593-BB9222279E17}"/>
              </a:ext>
            </a:extLst>
          </p:cNvPr>
          <p:cNvSpPr txBox="1"/>
          <p:nvPr/>
        </p:nvSpPr>
        <p:spPr>
          <a:xfrm>
            <a:off x="677334" y="2160589"/>
            <a:ext cx="3851122" cy="3880773"/>
          </a:xfrm>
          <a:prstGeom prst="rect">
            <a:avLst/>
          </a:prstGeom>
        </p:spPr>
        <p:txBody>
          <a:bodyPr vert="horz" lIns="91440" tIns="45720" rIns="91440" bIns="45720" rtlCol="0">
            <a:normAutofit/>
          </a:bodyPr>
          <a:lstStyle/>
          <a:p>
            <a:pPr marL="354013" indent="-354013">
              <a:spcBef>
                <a:spcPts val="1000"/>
              </a:spcBef>
              <a:buClr>
                <a:schemeClr val="accent1"/>
              </a:buClr>
              <a:buSzPct val="80000"/>
              <a:buFont typeface="Wingdings 3" charset="2"/>
              <a:buChar char=""/>
            </a:pPr>
            <a:r>
              <a:rPr lang="en-US" dirty="0">
                <a:solidFill>
                  <a:schemeClr val="tx1">
                    <a:lumMod val="75000"/>
                    <a:lumOff val="25000"/>
                  </a:schemeClr>
                </a:solidFill>
              </a:rPr>
              <a:t>Approved Centres must have their own malpractice/ maladministration policy, the implementation of which may be audited at Centre monitoring visits and confirmation sought at training workshops. Guidance on the policy is included in the </a:t>
            </a:r>
            <a:r>
              <a:rPr lang="en-US" b="1" dirty="0">
                <a:solidFill>
                  <a:schemeClr val="tx1">
                    <a:lumMod val="75000"/>
                    <a:lumOff val="25000"/>
                  </a:schemeClr>
                </a:solidFill>
              </a:rPr>
              <a:t>Centre Handbook</a:t>
            </a:r>
            <a:r>
              <a:rPr lang="en-US" dirty="0">
                <a:solidFill>
                  <a:schemeClr val="tx1">
                    <a:lumMod val="75000"/>
                    <a:lumOff val="25000"/>
                  </a:schemeClr>
                </a:solidFill>
              </a:rPr>
              <a:t>.</a:t>
            </a:r>
          </a:p>
        </p:txBody>
      </p:sp>
      <p:cxnSp>
        <p:nvCxnSpPr>
          <p:cNvPr id="28" name="Straight Connector 2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82378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E4E7A8B-0542-A9E8-2CF8-155D21D3F582}"/>
              </a:ext>
            </a:extLst>
          </p:cNvPr>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2800" b="1" dirty="0"/>
              <a:t>How TLM spots malpractice/ maladministration</a:t>
            </a:r>
            <a:endParaRPr lang="en-US" sz="2800" dirty="0"/>
          </a:p>
        </p:txBody>
      </p:sp>
      <p:sp>
        <p:nvSpPr>
          <p:cNvPr id="6" name="Content Placeholder 5">
            <a:extLst>
              <a:ext uri="{FF2B5EF4-FFF2-40B4-BE49-F238E27FC236}">
                <a16:creationId xmlns:a16="http://schemas.microsoft.com/office/drawing/2014/main" id="{B32FDFD6-C5D5-F5FF-7B10-7033A19E7242}"/>
              </a:ext>
            </a:extLst>
          </p:cNvPr>
          <p:cNvSpPr>
            <a:spLocks noGrp="1"/>
          </p:cNvSpPr>
          <p:nvPr>
            <p:ph sz="quarter" idx="4"/>
          </p:nvPr>
        </p:nvSpPr>
        <p:spPr>
          <a:xfrm>
            <a:off x="5209563" y="2160589"/>
            <a:ext cx="4064439" cy="3880773"/>
          </a:xfrm>
        </p:spPr>
        <p:txBody>
          <a:bodyPr vert="horz" lIns="91440" tIns="45720" rIns="91440" bIns="45720" rtlCol="0">
            <a:normAutofit/>
          </a:bodyPr>
          <a:lstStyle/>
          <a:p>
            <a:r>
              <a:rPr lang="en-US" dirty="0"/>
              <a:t>TLM recruits, inducts and trains our staff, contractors, Centres and associates so that individuals involved in the development, delivery and award of our qualifications, are aware of malpractice/maladministration risks, and the effects. </a:t>
            </a:r>
          </a:p>
        </p:txBody>
      </p:sp>
      <p:pic>
        <p:nvPicPr>
          <p:cNvPr id="9" name="Picture 8" descr="A group of people sitting around a table looking at a computer&#10;&#10;Description automatically generated with medium confidence">
            <a:extLst>
              <a:ext uri="{FF2B5EF4-FFF2-40B4-BE49-F238E27FC236}">
                <a16:creationId xmlns:a16="http://schemas.microsoft.com/office/drawing/2014/main" id="{DA8B2FC4-C66F-D6F0-C752-D219EB491515}"/>
              </a:ext>
            </a:extLst>
          </p:cNvPr>
          <p:cNvPicPr>
            <a:picLocks noChangeAspect="1"/>
          </p:cNvPicPr>
          <p:nvPr/>
        </p:nvPicPr>
        <p:blipFill rotWithShape="1">
          <a:blip r:embed="rId2">
            <a:extLst>
              <a:ext uri="{28A0092B-C50C-407E-A947-70E740481C1C}">
                <a14:useLocalDpi xmlns:a14="http://schemas.microsoft.com/office/drawing/2010/main" val="0"/>
              </a:ext>
            </a:extLst>
          </a:blip>
          <a:srcRect l="27364" r="20125"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 name="Isosceles Triangle 2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52284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4" name="Isosceles Triangle 308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8" name="Isosceles Triangle 308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9" name="Isosceles Triangle 308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074" name="Picture 2" descr="See the source image">
            <a:extLst>
              <a:ext uri="{FF2B5EF4-FFF2-40B4-BE49-F238E27FC236}">
                <a16:creationId xmlns:a16="http://schemas.microsoft.com/office/drawing/2014/main" id="{059AD26A-FF3E-8A13-C9CE-ABF2BF7879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3" r="8626" b="-1"/>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4E7A8B-0542-A9E8-2CF8-155D21D3F582}"/>
              </a:ext>
            </a:extLst>
          </p:cNvPr>
          <p:cNvSpPr>
            <a:spLocks noGrp="1"/>
          </p:cNvSpPr>
          <p:nvPr>
            <p:ph type="title"/>
          </p:nvPr>
        </p:nvSpPr>
        <p:spPr>
          <a:xfrm>
            <a:off x="677333" y="609600"/>
            <a:ext cx="3851123" cy="1320800"/>
          </a:xfrm>
        </p:spPr>
        <p:txBody>
          <a:bodyPr vert="horz" lIns="91440" tIns="45720" rIns="91440" bIns="45720" rtlCol="0" anchor="t">
            <a:normAutofit/>
          </a:bodyPr>
          <a:lstStyle/>
          <a:p>
            <a:pPr>
              <a:lnSpc>
                <a:spcPct val="90000"/>
              </a:lnSpc>
            </a:pPr>
            <a:r>
              <a:rPr lang="en-US" sz="2800" b="1" dirty="0"/>
              <a:t>Process for tackling malpractice/ maladministration</a:t>
            </a:r>
            <a:endParaRPr lang="en-US" sz="2800" dirty="0"/>
          </a:p>
        </p:txBody>
      </p:sp>
      <p:sp>
        <p:nvSpPr>
          <p:cNvPr id="9" name="TextBox 8">
            <a:extLst>
              <a:ext uri="{FF2B5EF4-FFF2-40B4-BE49-F238E27FC236}">
                <a16:creationId xmlns:a16="http://schemas.microsoft.com/office/drawing/2014/main" id="{C2232235-59FD-A679-F821-44D23AF0963F}"/>
              </a:ext>
            </a:extLst>
          </p:cNvPr>
          <p:cNvSpPr txBox="1"/>
          <p:nvPr/>
        </p:nvSpPr>
        <p:spPr>
          <a:xfrm>
            <a:off x="677334" y="2160589"/>
            <a:ext cx="3851122"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Allegations of malpractice and/or maladministration must be raised directly with TLM’s Responsible Officer who will not disclose, and will seek to protect, the identity of any whistle blower.</a:t>
            </a:r>
          </a:p>
          <a:p>
            <a:pPr>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As much detail as possible should be submitted along with any available supporting evidence, i.e.:</a:t>
            </a:r>
          </a:p>
          <a:p>
            <a:pPr>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a:p>
            <a:pPr marL="447675" indent="-447675">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Date(s) and time(s) of incident(s)</a:t>
            </a:r>
          </a:p>
          <a:p>
            <a:pPr marL="447675" indent="-447675">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Person(s) involved</a:t>
            </a:r>
          </a:p>
          <a:p>
            <a:pPr marL="447675" indent="-447675">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Nature of incident(s)</a:t>
            </a:r>
          </a:p>
          <a:p>
            <a:pPr marL="447675" indent="-447675">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Findings of any Centre investigation</a:t>
            </a:r>
          </a:p>
          <a:p>
            <a:pPr marL="447675" indent="-447675">
              <a:lnSpc>
                <a:spcPct val="90000"/>
              </a:lnSpc>
              <a:spcBef>
                <a:spcPts val="1000"/>
              </a:spcBef>
              <a:buClr>
                <a:schemeClr val="accent1"/>
              </a:buClr>
              <a:buSzPct val="80000"/>
              <a:buFont typeface="Wingdings 3" charset="2"/>
              <a:buChar char=""/>
            </a:pPr>
            <a:r>
              <a:rPr lang="en-US" sz="1100" dirty="0">
                <a:solidFill>
                  <a:schemeClr val="tx1">
                    <a:lumMod val="75000"/>
                    <a:lumOff val="25000"/>
                  </a:schemeClr>
                </a:solidFill>
              </a:rPr>
              <a:t>TLM will make an initial response/ acknowledgement in writing within </a:t>
            </a:r>
            <a:r>
              <a:rPr lang="en-US" sz="1100" b="1" dirty="0">
                <a:solidFill>
                  <a:schemeClr val="tx1">
                    <a:lumMod val="75000"/>
                    <a:lumOff val="25000"/>
                  </a:schemeClr>
                </a:solidFill>
              </a:rPr>
              <a:t>10 working days</a:t>
            </a:r>
            <a:r>
              <a:rPr lang="en-US" sz="1100" dirty="0">
                <a:solidFill>
                  <a:schemeClr val="tx1">
                    <a:lumMod val="75000"/>
                    <a:lumOff val="25000"/>
                  </a:schemeClr>
                </a:solidFill>
              </a:rPr>
              <a:t>.</a:t>
            </a:r>
          </a:p>
        </p:txBody>
      </p:sp>
      <p:cxnSp>
        <p:nvCxnSpPr>
          <p:cNvPr id="3091" name="Straight Connector 309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93" name="Straight Connector 309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9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9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9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0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0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0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0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9302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52" name="Straight Connector 6151">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53" name="Straight Connector 6152">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5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5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56" name="Isosceles Triangle 615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5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5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5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60" name="Isosceles Triangle 615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61" name="Isosceles Triangle 616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163" name="Rectangle 6162">
            <a:extLst>
              <a:ext uri="{FF2B5EF4-FFF2-40B4-BE49-F238E27FC236}">
                <a16:creationId xmlns:a16="http://schemas.microsoft.com/office/drawing/2014/main" id="{7815DC60-3142-4171-B7AD-13B6FD265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6146" name="Picture 2" descr="See the source image">
            <a:extLst>
              <a:ext uri="{FF2B5EF4-FFF2-40B4-BE49-F238E27FC236}">
                <a16:creationId xmlns:a16="http://schemas.microsoft.com/office/drawing/2014/main" id="{D817E0CA-459C-1FF7-2BC6-99744CA4C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45" r="27948" b="-2"/>
          <a:stretch/>
        </p:blipFill>
        <p:spPr bwMode="auto">
          <a:xfrm>
            <a:off x="20" y="-1"/>
            <a:ext cx="5897982" cy="6858000"/>
          </a:xfrm>
          <a:custGeom>
            <a:avLst/>
            <a:gdLst/>
            <a:ahLst/>
            <a:cxnLst/>
            <a:rect l="l" t="t" r="r" b="b"/>
            <a:pathLst>
              <a:path w="5898002" h="6858000">
                <a:moveTo>
                  <a:pt x="0" y="0"/>
                </a:moveTo>
                <a:lnTo>
                  <a:pt x="5898002" y="0"/>
                </a:lnTo>
                <a:lnTo>
                  <a:pt x="48736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pplication, table&#10;&#10;Description automatically generated">
            <a:extLst>
              <a:ext uri="{FF2B5EF4-FFF2-40B4-BE49-F238E27FC236}">
                <a16:creationId xmlns:a16="http://schemas.microsoft.com/office/drawing/2014/main" id="{88DF4F8C-BD3F-DED7-D12D-25A842DA442D}"/>
              </a:ext>
            </a:extLst>
          </p:cNvPr>
          <p:cNvPicPr>
            <a:picLocks noChangeAspect="1"/>
          </p:cNvPicPr>
          <p:nvPr/>
        </p:nvPicPr>
        <p:blipFill rotWithShape="1">
          <a:blip r:embed="rId3"/>
          <a:srcRect r="10704" b="2"/>
          <a:stretch/>
        </p:blipFill>
        <p:spPr>
          <a:xfrm>
            <a:off x="4869095" y="-1"/>
            <a:ext cx="7312272" cy="6858000"/>
          </a:xfrm>
          <a:custGeom>
            <a:avLst/>
            <a:gdLst/>
            <a:ahLst/>
            <a:cxnLst/>
            <a:rect l="l" t="t" r="r" b="b"/>
            <a:pathLst>
              <a:path w="7312272" h="6858000">
                <a:moveTo>
                  <a:pt x="1024379" y="0"/>
                </a:moveTo>
                <a:lnTo>
                  <a:pt x="7312272" y="0"/>
                </a:lnTo>
                <a:lnTo>
                  <a:pt x="7312272" y="6858000"/>
                </a:lnTo>
                <a:lnTo>
                  <a:pt x="0" y="6858000"/>
                </a:lnTo>
                <a:close/>
              </a:path>
            </a:pathLst>
          </a:custGeom>
        </p:spPr>
      </p:pic>
      <p:sp>
        <p:nvSpPr>
          <p:cNvPr id="6165" name="Freeform 52">
            <a:extLst>
              <a:ext uri="{FF2B5EF4-FFF2-40B4-BE49-F238E27FC236}">
                <a16:creationId xmlns:a16="http://schemas.microsoft.com/office/drawing/2014/main" id="{3A459D44-E95C-4AB2-9D79-7C182560C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649" y="3576483"/>
            <a:ext cx="8522979" cy="3281517"/>
          </a:xfrm>
          <a:custGeom>
            <a:avLst/>
            <a:gdLst>
              <a:gd name="connsiteX0" fmla="*/ 8516100 w 8522979"/>
              <a:gd name="connsiteY0" fmla="*/ 0 h 3281517"/>
              <a:gd name="connsiteX1" fmla="*/ 8522979 w 8522979"/>
              <a:gd name="connsiteY1" fmla="*/ 3281517 h 3281517"/>
              <a:gd name="connsiteX2" fmla="*/ 650153 w 8522979"/>
              <a:gd name="connsiteY2" fmla="*/ 3281517 h 3281517"/>
              <a:gd name="connsiteX3" fmla="*/ 0 w 8522979"/>
              <a:gd name="connsiteY3" fmla="*/ 3003752 h 3281517"/>
              <a:gd name="connsiteX4" fmla="*/ 879142 w 8522979"/>
              <a:gd name="connsiteY4" fmla="*/ 690551 h 32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79" h="3281517">
                <a:moveTo>
                  <a:pt x="8516100" y="0"/>
                </a:moveTo>
                <a:lnTo>
                  <a:pt x="8522979" y="3281517"/>
                </a:lnTo>
                <a:lnTo>
                  <a:pt x="650153" y="3281517"/>
                </a:lnTo>
                <a:lnTo>
                  <a:pt x="0" y="3003752"/>
                </a:lnTo>
                <a:lnTo>
                  <a:pt x="879142" y="690551"/>
                </a:lnTo>
                <a:close/>
              </a:path>
            </a:pathLst>
          </a:cu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le 1">
            <a:extLst>
              <a:ext uri="{FF2B5EF4-FFF2-40B4-BE49-F238E27FC236}">
                <a16:creationId xmlns:a16="http://schemas.microsoft.com/office/drawing/2014/main" id="{0F453886-5037-9DFF-7855-77D911A6AB23}"/>
              </a:ext>
            </a:extLst>
          </p:cNvPr>
          <p:cNvSpPr txBox="1">
            <a:spLocks/>
          </p:cNvSpPr>
          <p:nvPr/>
        </p:nvSpPr>
        <p:spPr>
          <a:xfrm>
            <a:off x="4092401" y="4267830"/>
            <a:ext cx="5870465" cy="1329677"/>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spcAft>
                <a:spcPts val="600"/>
              </a:spcAft>
            </a:pPr>
            <a:r>
              <a:rPr lang="en-US" sz="4100" b="1" dirty="0"/>
              <a:t>Declaration</a:t>
            </a:r>
          </a:p>
          <a:p>
            <a:pPr algn="r">
              <a:lnSpc>
                <a:spcPct val="90000"/>
              </a:lnSpc>
              <a:spcAft>
                <a:spcPts val="600"/>
              </a:spcAft>
            </a:pPr>
            <a:r>
              <a:rPr lang="en-US" sz="4100" b="1" dirty="0"/>
              <a:t> </a:t>
            </a:r>
            <a:endParaRPr lang="en-US" sz="4100" dirty="0"/>
          </a:p>
        </p:txBody>
      </p:sp>
    </p:spTree>
    <p:extLst>
      <p:ext uri="{BB962C8B-B14F-4D97-AF65-F5344CB8AC3E}">
        <p14:creationId xmlns:p14="http://schemas.microsoft.com/office/powerpoint/2010/main" val="8642824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3F94B1D8-7993-036E-D2CE-95C674646AC9}"/>
              </a:ext>
            </a:extLst>
          </p:cNvPr>
          <p:cNvPicPr>
            <a:picLocks noChangeAspect="1"/>
          </p:cNvPicPr>
          <p:nvPr/>
        </p:nvPicPr>
        <p:blipFill rotWithShape="1">
          <a:blip r:embed="rId2">
            <a:extLst>
              <a:ext uri="{28A0092B-C50C-407E-A947-70E740481C1C}">
                <a14:useLocalDpi xmlns:a14="http://schemas.microsoft.com/office/drawing/2010/main" val="0"/>
              </a:ext>
            </a:extLst>
          </a:blip>
          <a:srcRect r="23236" b="-1"/>
          <a:stretch/>
        </p:blipFill>
        <p:spPr>
          <a:xfrm>
            <a:off x="20" y="1"/>
            <a:ext cx="6016469" cy="6858001"/>
          </a:xfrm>
          <a:custGeom>
            <a:avLst/>
            <a:gdLst/>
            <a:ahLst/>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p:spPr>
      </p:pic>
      <p:graphicFrame>
        <p:nvGraphicFramePr>
          <p:cNvPr id="21" name="Diagram 20">
            <a:extLst>
              <a:ext uri="{FF2B5EF4-FFF2-40B4-BE49-F238E27FC236}">
                <a16:creationId xmlns:a16="http://schemas.microsoft.com/office/drawing/2014/main" id="{79F9E1F6-34A1-93B2-EBBE-1E159ECF1DDC}"/>
              </a:ext>
            </a:extLst>
          </p:cNvPr>
          <p:cNvGraphicFramePr/>
          <p:nvPr>
            <p:extLst>
              <p:ext uri="{D42A27DB-BD31-4B8C-83A1-F6EECF244321}">
                <p14:modId xmlns:p14="http://schemas.microsoft.com/office/powerpoint/2010/main" val="257912868"/>
              </p:ext>
            </p:extLst>
          </p:nvPr>
        </p:nvGraphicFramePr>
        <p:xfrm>
          <a:off x="3274472" y="-692446"/>
          <a:ext cx="8128000" cy="711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132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85">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Isosceles Triangle 95">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8" name="Isosceles Triangle 97">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Diagram&#10;&#10;Description automatically generated">
            <a:extLst>
              <a:ext uri="{FF2B5EF4-FFF2-40B4-BE49-F238E27FC236}">
                <a16:creationId xmlns:a16="http://schemas.microsoft.com/office/drawing/2014/main" id="{0153963B-8CF1-4E80-DA25-F37BE17141BF}"/>
              </a:ext>
            </a:extLst>
          </p:cNvPr>
          <p:cNvPicPr>
            <a:picLocks noChangeAspect="1"/>
          </p:cNvPicPr>
          <p:nvPr/>
        </p:nvPicPr>
        <p:blipFill rotWithShape="1">
          <a:blip r:embed="rId2">
            <a:extLst>
              <a:ext uri="{28A0092B-C50C-407E-A947-70E740481C1C}">
                <a14:useLocalDpi xmlns:a14="http://schemas.microsoft.com/office/drawing/2010/main" val="0"/>
              </a:ext>
            </a:extLst>
          </a:blip>
          <a:srcRect b="42020"/>
          <a:stretch/>
        </p:blipFill>
        <p:spPr>
          <a:xfrm>
            <a:off x="995621" y="805719"/>
            <a:ext cx="6937874" cy="3037076"/>
          </a:xfrm>
          <a:prstGeom prst="rect">
            <a:avLst/>
          </a:prstGeom>
        </p:spPr>
      </p:pic>
      <p:pic>
        <p:nvPicPr>
          <p:cNvPr id="12" name="Picture 11" descr="Diagram&#10;&#10;Description automatically generated">
            <a:extLst>
              <a:ext uri="{FF2B5EF4-FFF2-40B4-BE49-F238E27FC236}">
                <a16:creationId xmlns:a16="http://schemas.microsoft.com/office/drawing/2014/main" id="{D2EF0CDC-F53C-D351-9708-C8B91AEE0767}"/>
              </a:ext>
            </a:extLst>
          </p:cNvPr>
          <p:cNvPicPr>
            <a:picLocks noChangeAspect="1"/>
          </p:cNvPicPr>
          <p:nvPr/>
        </p:nvPicPr>
        <p:blipFill rotWithShape="1">
          <a:blip r:embed="rId2">
            <a:extLst>
              <a:ext uri="{28A0092B-C50C-407E-A947-70E740481C1C}">
                <a14:useLocalDpi xmlns:a14="http://schemas.microsoft.com/office/drawing/2010/main" val="0"/>
              </a:ext>
            </a:extLst>
          </a:blip>
          <a:srcRect t="56774" b="-1"/>
          <a:stretch/>
        </p:blipFill>
        <p:spPr>
          <a:xfrm>
            <a:off x="995621" y="3759872"/>
            <a:ext cx="6937874" cy="2264244"/>
          </a:xfrm>
          <a:prstGeom prst="rect">
            <a:avLst/>
          </a:prstGeom>
        </p:spPr>
      </p:pic>
      <p:sp>
        <p:nvSpPr>
          <p:cNvPr id="2" name="Title 1">
            <a:extLst>
              <a:ext uri="{FF2B5EF4-FFF2-40B4-BE49-F238E27FC236}">
                <a16:creationId xmlns:a16="http://schemas.microsoft.com/office/drawing/2014/main" id="{91E2960B-3B5B-42F4-9248-AB03AA0674A3}"/>
              </a:ext>
            </a:extLst>
          </p:cNvPr>
          <p:cNvSpPr>
            <a:spLocks noGrp="1"/>
          </p:cNvSpPr>
          <p:nvPr>
            <p:ph type="title"/>
          </p:nvPr>
        </p:nvSpPr>
        <p:spPr>
          <a:xfrm>
            <a:off x="5951618" y="4429786"/>
            <a:ext cx="3497565" cy="1588293"/>
          </a:xfrm>
        </p:spPr>
        <p:txBody>
          <a:bodyPr vert="horz" lIns="91440" tIns="45720" rIns="91440" bIns="45720" rtlCol="0" anchor="b">
            <a:normAutofit/>
          </a:bodyPr>
          <a:lstStyle/>
          <a:p>
            <a:pPr>
              <a:lnSpc>
                <a:spcPct val="90000"/>
              </a:lnSpc>
            </a:pPr>
            <a:r>
              <a:rPr lang="en-US" sz="2800" b="1" kern="1200" dirty="0">
                <a:solidFill>
                  <a:schemeClr val="accent1"/>
                </a:solidFill>
                <a:latin typeface="+mj-lt"/>
                <a:ea typeface="+mj-ea"/>
                <a:cs typeface="+mj-cs"/>
              </a:rPr>
              <a:t>Process for tackling malpractice/ maladministration</a:t>
            </a:r>
            <a:endParaRPr lang="en-US" sz="2800" kern="1200" dirty="0">
              <a:solidFill>
                <a:schemeClr val="accent1"/>
              </a:solidFill>
              <a:latin typeface="+mj-lt"/>
              <a:ea typeface="+mj-ea"/>
              <a:cs typeface="+mj-cs"/>
            </a:endParaRPr>
          </a:p>
        </p:txBody>
      </p:sp>
    </p:spTree>
    <p:extLst>
      <p:ext uri="{BB962C8B-B14F-4D97-AF65-F5344CB8AC3E}">
        <p14:creationId xmlns:p14="http://schemas.microsoft.com/office/powerpoint/2010/main" val="97255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04" name="Straight Connector 410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05" name="Straight Connector 410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0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8" name="Isosceles Triangle 410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2" name="Isosceles Triangle 411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3" name="Isosceles Triangle 411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E83D9C3-76FF-A13F-CFC3-ABB574EF7B32}"/>
              </a:ext>
            </a:extLst>
          </p:cNvPr>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1700" b="1" dirty="0"/>
              <a:t>How TLM acts after investigating malpractice/maladministration</a:t>
            </a:r>
            <a:br>
              <a:rPr lang="en-US" sz="1700" b="1" dirty="0"/>
            </a:br>
            <a:endParaRPr lang="en-US" sz="1700" dirty="0"/>
          </a:p>
        </p:txBody>
      </p:sp>
      <p:sp>
        <p:nvSpPr>
          <p:cNvPr id="4" name="Content Placeholder 3">
            <a:extLst>
              <a:ext uri="{FF2B5EF4-FFF2-40B4-BE49-F238E27FC236}">
                <a16:creationId xmlns:a16="http://schemas.microsoft.com/office/drawing/2014/main" id="{1403EF27-F08D-27F8-D42D-0B235FBE12BD}"/>
              </a:ext>
            </a:extLst>
          </p:cNvPr>
          <p:cNvSpPr>
            <a:spLocks noGrp="1"/>
          </p:cNvSpPr>
          <p:nvPr>
            <p:ph sz="half" idx="2"/>
          </p:nvPr>
        </p:nvSpPr>
        <p:spPr>
          <a:xfrm>
            <a:off x="5209563" y="2160589"/>
            <a:ext cx="4064439" cy="3880773"/>
          </a:xfrm>
        </p:spPr>
        <p:txBody>
          <a:bodyPr vert="horz" lIns="91440" tIns="45720" rIns="91440" bIns="45720" rtlCol="0">
            <a:normAutofit/>
          </a:bodyPr>
          <a:lstStyle/>
          <a:p>
            <a:r>
              <a:rPr lang="en-US" b="0" dirty="0">
                <a:effectLst/>
              </a:rPr>
              <a:t>Following the investigation, a draft report will be produced that the parties involved will be invited to check for factual accuracy and comment upon. </a:t>
            </a:r>
          </a:p>
          <a:p>
            <a:r>
              <a:rPr lang="en-US" b="0" dirty="0">
                <a:effectLst/>
              </a:rPr>
              <a:t>Upon receipt of the final version of the report an appeal may be made regarding actions imposed. Details of how to appeal are included in the </a:t>
            </a:r>
            <a:r>
              <a:rPr lang="en-US" b="1" dirty="0">
                <a:effectLst/>
              </a:rPr>
              <a:t>TLM Appeals Policy</a:t>
            </a:r>
            <a:r>
              <a:rPr lang="en-US" b="0" dirty="0">
                <a:effectLst/>
              </a:rPr>
              <a:t>.</a:t>
            </a:r>
            <a:br>
              <a:rPr lang="en-US" b="0" dirty="0">
                <a:effectLst/>
              </a:rPr>
            </a:br>
            <a:endParaRPr lang="en-US" dirty="0"/>
          </a:p>
        </p:txBody>
      </p:sp>
      <p:pic>
        <p:nvPicPr>
          <p:cNvPr id="4098" name="Picture 2" descr="See the source image">
            <a:extLst>
              <a:ext uri="{FF2B5EF4-FFF2-40B4-BE49-F238E27FC236}">
                <a16:creationId xmlns:a16="http://schemas.microsoft.com/office/drawing/2014/main" id="{F4C88386-6FC6-9E3A-5ACA-1E7043D66F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42" r="17747" b="-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4115" name="Isosceles Triangle 41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8407265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28" name="Straight Connector 5127">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29" name="Straight Connector 5128">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0"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1"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2" name="Isosceles Triangle 5131">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3"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4"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5"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6" name="Isosceles Triangle 5135">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7" name="Isosceles Triangle 5136">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122" name="Picture 2" descr="See the source image">
            <a:extLst>
              <a:ext uri="{FF2B5EF4-FFF2-40B4-BE49-F238E27FC236}">
                <a16:creationId xmlns:a16="http://schemas.microsoft.com/office/drawing/2014/main" id="{9747E2DC-14AA-374A-D8B4-F349275185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15" r="12767"/>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B786E7-CE03-6E57-2298-DD6B759B10EF}"/>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sz="3300" dirty="0"/>
              <a:t>Actions taken after investigation</a:t>
            </a:r>
          </a:p>
        </p:txBody>
      </p:sp>
      <p:sp>
        <p:nvSpPr>
          <p:cNvPr id="4" name="Content Placeholder 3">
            <a:extLst>
              <a:ext uri="{FF2B5EF4-FFF2-40B4-BE49-F238E27FC236}">
                <a16:creationId xmlns:a16="http://schemas.microsoft.com/office/drawing/2014/main" id="{5A2B03D0-E010-A234-240F-0FC487A935DA}"/>
              </a:ext>
            </a:extLst>
          </p:cNvPr>
          <p:cNvSpPr>
            <a:spLocks noGrp="1"/>
          </p:cNvSpPr>
          <p:nvPr>
            <p:ph sz="half" idx="2"/>
          </p:nvPr>
        </p:nvSpPr>
        <p:spPr>
          <a:xfrm>
            <a:off x="677334" y="2160589"/>
            <a:ext cx="3851122" cy="3880773"/>
          </a:xfrm>
        </p:spPr>
        <p:txBody>
          <a:bodyPr vert="horz" lIns="91440" tIns="45720" rIns="91440" bIns="45720" rtlCol="0">
            <a:normAutofit/>
          </a:bodyPr>
          <a:lstStyle/>
          <a:p>
            <a:pPr>
              <a:lnSpc>
                <a:spcPct val="90000"/>
              </a:lnSpc>
            </a:pPr>
            <a:r>
              <a:rPr lang="en-US" b="0" dirty="0">
                <a:effectLst/>
              </a:rPr>
              <a:t>Actions will be proportionate to the gravity and scope of the occurrence and may include the following:</a:t>
            </a:r>
          </a:p>
          <a:p>
            <a:pPr lvl="1">
              <a:lnSpc>
                <a:spcPct val="90000"/>
              </a:lnSpc>
            </a:pPr>
            <a:r>
              <a:rPr lang="en-US" b="0" dirty="0">
                <a:effectLst/>
              </a:rPr>
              <a:t>The development and implementation of action plans to prevent re-occurrence;</a:t>
            </a:r>
          </a:p>
          <a:p>
            <a:pPr lvl="1">
              <a:lnSpc>
                <a:spcPct val="90000"/>
              </a:lnSpc>
            </a:pPr>
            <a:r>
              <a:rPr lang="en-US" b="0" dirty="0">
                <a:effectLst/>
              </a:rPr>
              <a:t>Suspending or removing registration for units/qualifications;</a:t>
            </a:r>
          </a:p>
          <a:p>
            <a:pPr lvl="1">
              <a:lnSpc>
                <a:spcPct val="90000"/>
              </a:lnSpc>
            </a:pPr>
            <a:r>
              <a:rPr lang="en-US" b="0" dirty="0">
                <a:effectLst/>
              </a:rPr>
              <a:t>Suspending or removing approval;</a:t>
            </a:r>
          </a:p>
          <a:p>
            <a:pPr lvl="1">
              <a:lnSpc>
                <a:spcPct val="90000"/>
              </a:lnSpc>
            </a:pPr>
            <a:r>
              <a:rPr lang="en-US" b="0" dirty="0">
                <a:effectLst/>
              </a:rPr>
              <a:t>Imposing other sanctions as appropriate.</a:t>
            </a:r>
          </a:p>
          <a:p>
            <a:pPr>
              <a:lnSpc>
                <a:spcPct val="90000"/>
              </a:lnSpc>
            </a:pPr>
            <a:endParaRPr lang="en-US" dirty="0"/>
          </a:p>
        </p:txBody>
      </p:sp>
      <p:cxnSp>
        <p:nvCxnSpPr>
          <p:cNvPr id="5139" name="Straight Connector 51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41" name="Straight Connector 51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3399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0" name="Straight Connector 4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1" name="Rectangle 6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442D6AD-C5AD-4882-8AD7-80C18485975A}"/>
              </a:ext>
            </a:extLst>
          </p:cNvPr>
          <p:cNvPicPr>
            <a:picLocks noChangeAspect="1"/>
          </p:cNvPicPr>
          <p:nvPr/>
        </p:nvPicPr>
        <p:blipFill rotWithShape="1">
          <a:blip r:embed="rId2" cstate="email">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a:xfrm>
            <a:off x="1" y="10"/>
            <a:ext cx="12191999" cy="6857990"/>
          </a:xfrm>
          <a:prstGeom prst="rect">
            <a:avLst/>
          </a:prstGeom>
        </p:spPr>
      </p:pic>
      <p:sp>
        <p:nvSpPr>
          <p:cNvPr id="2" name="Title 1">
            <a:extLst>
              <a:ext uri="{FF2B5EF4-FFF2-40B4-BE49-F238E27FC236}">
                <a16:creationId xmlns:a16="http://schemas.microsoft.com/office/drawing/2014/main" id="{0BCFDA04-F4A9-4910-9CC1-1381A9AFCBAE}"/>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Questions and contact details</a:t>
            </a:r>
          </a:p>
        </p:txBody>
      </p:sp>
      <p:sp>
        <p:nvSpPr>
          <p:cNvPr id="27" name="Title 1">
            <a:extLst>
              <a:ext uri="{FF2B5EF4-FFF2-40B4-BE49-F238E27FC236}">
                <a16:creationId xmlns:a16="http://schemas.microsoft.com/office/drawing/2014/main" id="{CB837F8F-5A6C-4405-BDA2-1BA19484B3AC}"/>
              </a:ext>
            </a:extLst>
          </p:cNvPr>
          <p:cNvSpPr txBox="1">
            <a:spLocks/>
          </p:cNvSpPr>
          <p:nvPr/>
        </p:nvSpPr>
        <p:spPr>
          <a:xfrm>
            <a:off x="677334" y="2160589"/>
            <a:ext cx="8596668" cy="3880773"/>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pPr>
            <a:r>
              <a:rPr lang="en-US" sz="1400" dirty="0">
                <a:solidFill>
                  <a:srgbClr val="FFFFFF"/>
                </a:solidFill>
                <a:latin typeface="+mn-lt"/>
                <a:ea typeface="+mn-ea"/>
                <a:cs typeface="+mn-cs"/>
              </a:rPr>
              <a:t>4D-4E Gagarin</a:t>
            </a:r>
          </a:p>
          <a:p>
            <a:pPr>
              <a:lnSpc>
                <a:spcPct val="90000"/>
              </a:lnSpc>
              <a:spcBef>
                <a:spcPts val="1000"/>
              </a:spcBef>
              <a:buClr>
                <a:schemeClr val="accent1"/>
              </a:buClr>
              <a:buSzPct val="80000"/>
            </a:pPr>
            <a:r>
              <a:rPr lang="en-US" sz="1400" dirty="0">
                <a:solidFill>
                  <a:srgbClr val="FFFFFF"/>
                </a:solidFill>
                <a:latin typeface="+mn-lt"/>
                <a:ea typeface="+mn-ea"/>
                <a:cs typeface="+mn-cs"/>
              </a:rPr>
              <a:t>Lichfield Road </a:t>
            </a:r>
          </a:p>
          <a:p>
            <a:pPr>
              <a:lnSpc>
                <a:spcPct val="90000"/>
              </a:lnSpc>
              <a:spcBef>
                <a:spcPts val="1000"/>
              </a:spcBef>
              <a:buClr>
                <a:schemeClr val="accent1"/>
              </a:buClr>
              <a:buSzPct val="80000"/>
            </a:pPr>
            <a:r>
              <a:rPr lang="en-US" sz="1400" dirty="0">
                <a:solidFill>
                  <a:srgbClr val="FFFFFF"/>
                </a:solidFill>
                <a:latin typeface="+mn-lt"/>
                <a:ea typeface="+mn-ea"/>
                <a:cs typeface="+mn-cs"/>
              </a:rPr>
              <a:t>Tamworth</a:t>
            </a:r>
          </a:p>
          <a:p>
            <a:pPr>
              <a:lnSpc>
                <a:spcPct val="90000"/>
              </a:lnSpc>
              <a:spcBef>
                <a:spcPts val="1000"/>
              </a:spcBef>
              <a:buClr>
                <a:schemeClr val="accent1"/>
              </a:buClr>
              <a:buSzPct val="80000"/>
            </a:pPr>
            <a:r>
              <a:rPr lang="en-US" sz="1400" dirty="0">
                <a:solidFill>
                  <a:srgbClr val="FFFFFF"/>
                </a:solidFill>
                <a:latin typeface="+mn-lt"/>
                <a:ea typeface="+mn-ea"/>
                <a:cs typeface="+mn-cs"/>
              </a:rPr>
              <a:t>Staffordshire</a:t>
            </a:r>
          </a:p>
          <a:p>
            <a:pPr>
              <a:lnSpc>
                <a:spcPct val="90000"/>
              </a:lnSpc>
              <a:spcBef>
                <a:spcPts val="1000"/>
              </a:spcBef>
              <a:buClr>
                <a:schemeClr val="accent1"/>
              </a:buClr>
              <a:buSzPct val="80000"/>
            </a:pPr>
            <a:r>
              <a:rPr lang="en-US" sz="1400" dirty="0">
                <a:solidFill>
                  <a:srgbClr val="FFFFFF"/>
                </a:solidFill>
                <a:latin typeface="+mn-lt"/>
                <a:ea typeface="+mn-ea"/>
                <a:cs typeface="+mn-cs"/>
              </a:rPr>
              <a:t>B79 7GN</a:t>
            </a:r>
          </a:p>
          <a:p>
            <a:pPr>
              <a:lnSpc>
                <a:spcPct val="90000"/>
              </a:lnSpc>
              <a:spcBef>
                <a:spcPts val="1000"/>
              </a:spcBef>
              <a:buClr>
                <a:schemeClr val="accent1"/>
              </a:buClr>
              <a:buSzPct val="80000"/>
            </a:pPr>
            <a:r>
              <a:rPr lang="en-US" sz="1400" dirty="0">
                <a:solidFill>
                  <a:srgbClr val="FFFFFF"/>
                </a:solidFill>
                <a:latin typeface="+mn-lt"/>
                <a:ea typeface="+mn-ea"/>
                <a:cs typeface="+mn-cs"/>
              </a:rPr>
              <a:t>United Kingdom</a:t>
            </a:r>
          </a:p>
          <a:p>
            <a:pPr>
              <a:lnSpc>
                <a:spcPct val="90000"/>
              </a:lnSpc>
              <a:spcBef>
                <a:spcPts val="1000"/>
              </a:spcBef>
              <a:buClr>
                <a:schemeClr val="accent1"/>
              </a:buClr>
              <a:buSzPct val="80000"/>
              <a:buFont typeface="Wingdings 3" charset="2"/>
              <a:buChar char=""/>
            </a:pPr>
            <a:endParaRPr lang="en-US" sz="1400" dirty="0">
              <a:solidFill>
                <a:srgbClr val="FFFFFF"/>
              </a:solidFill>
              <a:latin typeface="+mn-lt"/>
              <a:ea typeface="+mn-ea"/>
              <a:cs typeface="+mn-cs"/>
            </a:endParaRPr>
          </a:p>
          <a:p>
            <a:pPr>
              <a:lnSpc>
                <a:spcPct val="90000"/>
              </a:lnSpc>
              <a:spcBef>
                <a:spcPts val="1000"/>
              </a:spcBef>
              <a:buClr>
                <a:schemeClr val="accent1"/>
              </a:buClr>
              <a:buSzPct val="80000"/>
              <a:buFont typeface="Wingdings 3" charset="2"/>
              <a:buChar char=""/>
            </a:pPr>
            <a:r>
              <a:rPr lang="en-US" sz="1400" dirty="0">
                <a:solidFill>
                  <a:srgbClr val="FFFFFF"/>
                </a:solidFill>
                <a:latin typeface="+mn-lt"/>
                <a:ea typeface="+mn-ea"/>
                <a:cs typeface="+mn-cs"/>
              </a:rPr>
              <a:t>Telephone:  +44 (0)1827 305940 </a:t>
            </a:r>
          </a:p>
          <a:p>
            <a:pPr>
              <a:lnSpc>
                <a:spcPct val="90000"/>
              </a:lnSpc>
              <a:spcBef>
                <a:spcPts val="1000"/>
              </a:spcBef>
              <a:buClr>
                <a:schemeClr val="accent1"/>
              </a:buClr>
              <a:buSzPct val="80000"/>
              <a:buFont typeface="Wingdings 3" charset="2"/>
              <a:buChar char=""/>
            </a:pPr>
            <a:endParaRPr lang="en-US" sz="1400" dirty="0">
              <a:solidFill>
                <a:srgbClr val="FFFFFF"/>
              </a:solidFill>
              <a:latin typeface="+mn-lt"/>
              <a:ea typeface="+mn-ea"/>
              <a:cs typeface="+mn-cs"/>
            </a:endParaRPr>
          </a:p>
          <a:p>
            <a:pPr>
              <a:lnSpc>
                <a:spcPct val="90000"/>
              </a:lnSpc>
              <a:spcBef>
                <a:spcPts val="1000"/>
              </a:spcBef>
              <a:buClr>
                <a:schemeClr val="accent1"/>
              </a:buClr>
              <a:buSzPct val="80000"/>
              <a:buFont typeface="Wingdings 3" charset="2"/>
              <a:buChar char=""/>
            </a:pPr>
            <a:r>
              <a:rPr lang="en-US" sz="1400" dirty="0">
                <a:solidFill>
                  <a:srgbClr val="FFFFFF"/>
                </a:solidFill>
                <a:latin typeface="+mn-lt"/>
                <a:ea typeface="+mn-ea"/>
                <a:cs typeface="+mn-cs"/>
                <a:hlinkClick r:id="rId3"/>
              </a:rPr>
              <a:t>TLM | The Learning Machine</a:t>
            </a:r>
            <a:endParaRPr lang="en-US" sz="1400" dirty="0">
              <a:solidFill>
                <a:srgbClr val="FFFFFF"/>
              </a:solidFill>
              <a:latin typeface="+mn-lt"/>
              <a:ea typeface="+mn-ea"/>
              <a:cs typeface="+mn-cs"/>
            </a:endParaRPr>
          </a:p>
          <a:p>
            <a:pPr>
              <a:lnSpc>
                <a:spcPct val="90000"/>
              </a:lnSpc>
              <a:spcBef>
                <a:spcPts val="1000"/>
              </a:spcBef>
              <a:buClr>
                <a:schemeClr val="accent1"/>
              </a:buClr>
              <a:buSzPct val="80000"/>
              <a:buFont typeface="Wingdings 3" charset="2"/>
              <a:buChar char=""/>
            </a:pPr>
            <a:endParaRPr lang="en-US" sz="1400" dirty="0">
              <a:solidFill>
                <a:srgbClr val="FFFFFF"/>
              </a:solidFill>
              <a:latin typeface="+mn-lt"/>
              <a:ea typeface="+mn-ea"/>
              <a:cs typeface="+mn-cs"/>
            </a:endParaRPr>
          </a:p>
          <a:p>
            <a:pPr>
              <a:lnSpc>
                <a:spcPct val="90000"/>
              </a:lnSpc>
              <a:spcBef>
                <a:spcPts val="1000"/>
              </a:spcBef>
              <a:buClr>
                <a:schemeClr val="accent1"/>
              </a:buClr>
              <a:buSzPct val="80000"/>
              <a:buFont typeface="Wingdings 3" charset="2"/>
              <a:buChar char=""/>
            </a:pPr>
            <a:r>
              <a:rPr lang="en-US" sz="1400" dirty="0">
                <a:solidFill>
                  <a:srgbClr val="FFFFFF"/>
                </a:solidFill>
                <a:latin typeface="+mn-lt"/>
                <a:ea typeface="+mn-ea"/>
                <a:cs typeface="+mn-cs"/>
              </a:rPr>
              <a:t>e-mail: helpdesk@theingots.org</a:t>
            </a:r>
          </a:p>
        </p:txBody>
      </p:sp>
    </p:spTree>
    <p:extLst>
      <p:ext uri="{BB962C8B-B14F-4D97-AF65-F5344CB8AC3E}">
        <p14:creationId xmlns:p14="http://schemas.microsoft.com/office/powerpoint/2010/main" val="423528114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09" name="Group 717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176" name="Straight Connector 717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77" name="Straight Connector 717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7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7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0" name="Isosceles Triangle 717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4" name="Isosceles Triangle 718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85" name="Isosceles Triangle 718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170" name="Picture 2" descr="See the source image">
            <a:extLst>
              <a:ext uri="{FF2B5EF4-FFF2-40B4-BE49-F238E27FC236}">
                <a16:creationId xmlns:a16="http://schemas.microsoft.com/office/drawing/2014/main" id="{4663AF89-87EA-455B-5EB6-A6CBCDE5D3FD}"/>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5839" b="9255"/>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210" name="Isosceles Triangle 7186">
            <a:extLst>
              <a:ext uri="{FF2B5EF4-FFF2-40B4-BE49-F238E27FC236}">
                <a16:creationId xmlns:a16="http://schemas.microsoft.com/office/drawing/2014/main" id="{BBFBD429-C7AA-4D85-BEBF-26ECE2DBA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11" name="Parallelogram 7188">
            <a:extLst>
              <a:ext uri="{FF2B5EF4-FFF2-40B4-BE49-F238E27FC236}">
                <a16:creationId xmlns:a16="http://schemas.microsoft.com/office/drawing/2014/main" id="{7A9CEEF0-7547-4FA2-93BD-0B8C799DD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212" name="Straight Connector 7190">
            <a:extLst>
              <a:ext uri="{FF2B5EF4-FFF2-40B4-BE49-F238E27FC236}">
                <a16:creationId xmlns:a16="http://schemas.microsoft.com/office/drawing/2014/main" id="{AA02E860-D290-48CF-9C38-BC8EB8854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13" name="Straight Connector 7192">
            <a:extLst>
              <a:ext uri="{FF2B5EF4-FFF2-40B4-BE49-F238E27FC236}">
                <a16:creationId xmlns:a16="http://schemas.microsoft.com/office/drawing/2014/main" id="{CBF60179-3A15-468E-86D0-1C2FFD504B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14" name="Rectangle 23">
            <a:extLst>
              <a:ext uri="{FF2B5EF4-FFF2-40B4-BE49-F238E27FC236}">
                <a16:creationId xmlns:a16="http://schemas.microsoft.com/office/drawing/2014/main" id="{87ED294B-4D40-44B4-86E7-F23C0468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621AC3-07CA-CF5D-CC43-E2612C4C55F1}"/>
              </a:ext>
            </a:extLst>
          </p:cNvPr>
          <p:cNvSpPr>
            <a:spLocks noGrp="1"/>
          </p:cNvSpPr>
          <p:nvPr>
            <p:ph type="title"/>
          </p:nvPr>
        </p:nvSpPr>
        <p:spPr>
          <a:xfrm>
            <a:off x="2786047" y="609600"/>
            <a:ext cx="6487955" cy="1320800"/>
          </a:xfrm>
        </p:spPr>
        <p:txBody>
          <a:bodyPr vert="horz" lIns="91440" tIns="45720" rIns="91440" bIns="45720" rtlCol="0" anchor="t">
            <a:normAutofit/>
          </a:bodyPr>
          <a:lstStyle/>
          <a:p>
            <a:r>
              <a:rPr lang="en-US" b="1" dirty="0"/>
              <a:t>Malpractice</a:t>
            </a:r>
          </a:p>
        </p:txBody>
      </p:sp>
      <p:sp>
        <p:nvSpPr>
          <p:cNvPr id="7215" name="Rectangle 25">
            <a:extLst>
              <a:ext uri="{FF2B5EF4-FFF2-40B4-BE49-F238E27FC236}">
                <a16:creationId xmlns:a16="http://schemas.microsoft.com/office/drawing/2014/main" id="{55D78701-1D8D-45A3-9B44-A94C33462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16" name="Isosceles Triangle 7198">
            <a:extLst>
              <a:ext uri="{FF2B5EF4-FFF2-40B4-BE49-F238E27FC236}">
                <a16:creationId xmlns:a16="http://schemas.microsoft.com/office/drawing/2014/main" id="{B8C595DB-254F-4E8B-9C0D-648B3FF1B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17" name="Rectangle 27">
            <a:extLst>
              <a:ext uri="{FF2B5EF4-FFF2-40B4-BE49-F238E27FC236}">
                <a16:creationId xmlns:a16="http://schemas.microsoft.com/office/drawing/2014/main" id="{2E000235-D5DF-4D2F-AECA-3814821B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18" name="Rectangle 28">
            <a:extLst>
              <a:ext uri="{FF2B5EF4-FFF2-40B4-BE49-F238E27FC236}">
                <a16:creationId xmlns:a16="http://schemas.microsoft.com/office/drawing/2014/main" id="{D7CE0E87-2C2C-4907-BBE3-D24D86C4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19" name="Rectangle 29">
            <a:extLst>
              <a:ext uri="{FF2B5EF4-FFF2-40B4-BE49-F238E27FC236}">
                <a16:creationId xmlns:a16="http://schemas.microsoft.com/office/drawing/2014/main" id="{8FF0BC47-4F6D-4430-8C11-E1566CBF6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20" name="Isosceles Triangle 7206">
            <a:extLst>
              <a:ext uri="{FF2B5EF4-FFF2-40B4-BE49-F238E27FC236}">
                <a16:creationId xmlns:a16="http://schemas.microsoft.com/office/drawing/2014/main" id="{5B73C5C4-3778-4E76-9467-8B46C9F91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01" name="Content Placeholder 2">
            <a:extLst>
              <a:ext uri="{FF2B5EF4-FFF2-40B4-BE49-F238E27FC236}">
                <a16:creationId xmlns:a16="http://schemas.microsoft.com/office/drawing/2014/main" id="{0B31C26D-D193-3BDA-0A73-BDC71B6CFDB6}"/>
              </a:ext>
            </a:extLst>
          </p:cNvPr>
          <p:cNvGraphicFramePr>
            <a:graphicFrameLocks noGrp="1"/>
          </p:cNvGraphicFramePr>
          <p:nvPr>
            <p:ph sz="half" idx="1"/>
            <p:extLst>
              <p:ext uri="{D42A27DB-BD31-4B8C-83A1-F6EECF244321}">
                <p14:modId xmlns:p14="http://schemas.microsoft.com/office/powerpoint/2010/main" val="3576716600"/>
              </p:ext>
            </p:extLst>
          </p:nvPr>
        </p:nvGraphicFramePr>
        <p:xfrm>
          <a:off x="2786047" y="2159000"/>
          <a:ext cx="6487955" cy="388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35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A picture containing floor, indoor, chair, striped&#10;&#10;Description automatically generated">
            <a:extLst>
              <a:ext uri="{FF2B5EF4-FFF2-40B4-BE49-F238E27FC236}">
                <a16:creationId xmlns:a16="http://schemas.microsoft.com/office/drawing/2014/main" id="{FBF8EBA2-D400-838F-D8F5-306AE44D3480}"/>
              </a:ext>
            </a:extLst>
          </p:cNvPr>
          <p:cNvPicPr>
            <a:picLocks noChangeAspect="1"/>
          </p:cNvPicPr>
          <p:nvPr/>
        </p:nvPicPr>
        <p:blipFill rotWithShape="1">
          <a:blip r:embed="rId2">
            <a:extLst>
              <a:ext uri="{28A0092B-C50C-407E-A947-70E740481C1C}">
                <a14:useLocalDpi xmlns:a14="http://schemas.microsoft.com/office/drawing/2010/main" val="0"/>
              </a:ext>
            </a:extLst>
          </a:blip>
          <a:srcRect l="21326" r="156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E0EC1D6-83EE-111B-AE50-50CA9C27267D}"/>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b="1" dirty="0"/>
              <a:t>Malpractice examples</a:t>
            </a:r>
          </a:p>
        </p:txBody>
      </p:sp>
      <p:sp>
        <p:nvSpPr>
          <p:cNvPr id="3" name="Content Placeholder 2">
            <a:extLst>
              <a:ext uri="{FF2B5EF4-FFF2-40B4-BE49-F238E27FC236}">
                <a16:creationId xmlns:a16="http://schemas.microsoft.com/office/drawing/2014/main" id="{00427D50-8684-97B3-45F8-519D359120E7}"/>
              </a:ext>
            </a:extLst>
          </p:cNvPr>
          <p:cNvSpPr>
            <a:spLocks noGrp="1"/>
          </p:cNvSpPr>
          <p:nvPr>
            <p:ph sz="half" idx="1"/>
          </p:nvPr>
        </p:nvSpPr>
        <p:spPr>
          <a:xfrm>
            <a:off x="677334" y="2160589"/>
            <a:ext cx="3851122" cy="3880773"/>
          </a:xfrm>
        </p:spPr>
        <p:txBody>
          <a:bodyPr vert="horz" lIns="91440" tIns="45720" rIns="91440" bIns="45720" rtlCol="0">
            <a:normAutofit/>
          </a:bodyPr>
          <a:lstStyle/>
          <a:p>
            <a:r>
              <a:rPr lang="en-US" dirty="0"/>
              <a:t>Two of the clearest examples of malpractice are:</a:t>
            </a:r>
          </a:p>
          <a:p>
            <a:pPr lvl="1"/>
            <a:r>
              <a:rPr lang="en-US" dirty="0"/>
              <a:t>cheating, or facilitating cheating, in an assessment; and</a:t>
            </a:r>
          </a:p>
          <a:p>
            <a:pPr lvl="1"/>
            <a:r>
              <a:rPr lang="en-US" dirty="0"/>
              <a:t>attempting intentionally to manipulate a result so that it does not reflect the Learner’s actual performance in an assessment.</a:t>
            </a:r>
          </a:p>
        </p:txBody>
      </p:sp>
      <p:cxnSp>
        <p:nvCxnSpPr>
          <p:cNvPr id="23" name="Straight Connector 2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6835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outdoor object">
            <a:extLst>
              <a:ext uri="{FF2B5EF4-FFF2-40B4-BE49-F238E27FC236}">
                <a16:creationId xmlns:a16="http://schemas.microsoft.com/office/drawing/2014/main" id="{CFE9E992-25AE-8CA8-F6F1-9CA247ABFF79}"/>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r="9777"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4E0EC1D6-83EE-111B-AE50-50CA9C27267D}"/>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b="1" dirty="0"/>
              <a:t>Things that </a:t>
            </a:r>
            <a:r>
              <a:rPr lang="en-US" b="1"/>
              <a:t>can go wrong</a:t>
            </a:r>
            <a:endParaRPr lang="en-US" b="1" dirty="0"/>
          </a:p>
        </p:txBody>
      </p:sp>
      <p:sp>
        <p:nvSpPr>
          <p:cNvPr id="3" name="Content Placeholder 2">
            <a:extLst>
              <a:ext uri="{FF2B5EF4-FFF2-40B4-BE49-F238E27FC236}">
                <a16:creationId xmlns:a16="http://schemas.microsoft.com/office/drawing/2014/main" id="{00427D50-8684-97B3-45F8-519D359120E7}"/>
              </a:ext>
            </a:extLst>
          </p:cNvPr>
          <p:cNvSpPr>
            <a:spLocks noGrp="1"/>
          </p:cNvSpPr>
          <p:nvPr>
            <p:ph sz="half" idx="1"/>
          </p:nvPr>
        </p:nvSpPr>
        <p:spPr>
          <a:xfrm>
            <a:off x="677334" y="2160589"/>
            <a:ext cx="8596668" cy="3880773"/>
          </a:xfrm>
        </p:spPr>
        <p:txBody>
          <a:bodyPr vert="horz" lIns="91440" tIns="45720" rIns="91440" bIns="45720" rtlCol="0">
            <a:normAutofit/>
          </a:bodyPr>
          <a:lstStyle/>
          <a:p>
            <a:r>
              <a:rPr lang="en-US" dirty="0">
                <a:solidFill>
                  <a:srgbClr val="FFFFFF"/>
                </a:solidFill>
              </a:rPr>
              <a:t>Work is not Learner’s own – plagiarism</a:t>
            </a:r>
          </a:p>
          <a:p>
            <a:r>
              <a:rPr lang="en-US" dirty="0">
                <a:solidFill>
                  <a:srgbClr val="FFFFFF"/>
                </a:solidFill>
              </a:rPr>
              <a:t>Copying from internet sources</a:t>
            </a:r>
          </a:p>
          <a:p>
            <a:r>
              <a:rPr lang="en-US" dirty="0">
                <a:solidFill>
                  <a:srgbClr val="FFFFFF"/>
                </a:solidFill>
              </a:rPr>
              <a:t>Copying between Learners</a:t>
            </a:r>
          </a:p>
          <a:p>
            <a:r>
              <a:rPr lang="en-US" dirty="0">
                <a:solidFill>
                  <a:srgbClr val="FFFFFF"/>
                </a:solidFill>
              </a:rPr>
              <a:t>Artificial intelligence</a:t>
            </a:r>
          </a:p>
          <a:p>
            <a:r>
              <a:rPr lang="en-US" dirty="0">
                <a:solidFill>
                  <a:srgbClr val="FFFFFF"/>
                </a:solidFill>
              </a:rPr>
              <a:t>Cheating – invigilated assessments</a:t>
            </a:r>
          </a:p>
          <a:p>
            <a:endParaRPr lang="en-US" dirty="0">
              <a:solidFill>
                <a:srgbClr val="FFFFFF"/>
              </a:solidFill>
            </a:endParaRPr>
          </a:p>
        </p:txBody>
      </p:sp>
    </p:spTree>
    <p:extLst>
      <p:ext uri="{BB962C8B-B14F-4D97-AF65-F5344CB8AC3E}">
        <p14:creationId xmlns:p14="http://schemas.microsoft.com/office/powerpoint/2010/main" val="281720192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Text&#10;&#10;Description automatically generated">
            <a:extLst>
              <a:ext uri="{FF2B5EF4-FFF2-40B4-BE49-F238E27FC236}">
                <a16:creationId xmlns:a16="http://schemas.microsoft.com/office/drawing/2014/main" id="{E30E7B4A-F543-6ABB-A64F-5803C0C73111}"/>
              </a:ext>
            </a:extLst>
          </p:cNvPr>
          <p:cNvPicPr>
            <a:picLocks noChangeAspect="1"/>
          </p:cNvPicPr>
          <p:nvPr/>
        </p:nvPicPr>
        <p:blipFill rotWithShape="1">
          <a:blip r:embed="rId2"/>
          <a:srcRect l="7728" r="25928" b="1"/>
          <a:stretch/>
        </p:blipFill>
        <p:spPr>
          <a:xfrm>
            <a:off x="4058950" y="-1"/>
            <a:ext cx="4866243" cy="6858001"/>
          </a:xfrm>
          <a:custGeom>
            <a:avLst/>
            <a:gdLst/>
            <a:ahLst/>
            <a:cxnLst/>
            <a:rect l="l" t="t" r="r" b="b"/>
            <a:pathLst>
              <a:path w="4866243" h="6858001">
                <a:moveTo>
                  <a:pt x="379987" y="0"/>
                </a:moveTo>
                <a:lnTo>
                  <a:pt x="3441752" y="0"/>
                </a:lnTo>
                <a:lnTo>
                  <a:pt x="4866243" y="4518556"/>
                </a:lnTo>
                <a:lnTo>
                  <a:pt x="3101811"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BC94FF6-DBD9-0C66-1C91-0244452B9C04}"/>
              </a:ext>
            </a:extLst>
          </p:cNvPr>
          <p:cNvSpPr>
            <a:spLocks noGrp="1"/>
          </p:cNvSpPr>
          <p:nvPr>
            <p:ph type="title"/>
          </p:nvPr>
        </p:nvSpPr>
        <p:spPr>
          <a:xfrm>
            <a:off x="677334" y="2404534"/>
            <a:ext cx="4054717" cy="1646302"/>
          </a:xfrm>
        </p:spPr>
        <p:txBody>
          <a:bodyPr vert="horz" lIns="91440" tIns="45720" rIns="91440" bIns="45720" rtlCol="0" anchor="b">
            <a:normAutofit/>
          </a:bodyPr>
          <a:lstStyle/>
          <a:p>
            <a:pPr algn="r"/>
            <a:r>
              <a:rPr lang="en-US" sz="4800" dirty="0"/>
              <a:t>Invigilation</a:t>
            </a:r>
          </a:p>
        </p:txBody>
      </p:sp>
      <p:pic>
        <p:nvPicPr>
          <p:cNvPr id="8" name="Picture 7" descr="Text, email&#10;&#10;Description automatically generated">
            <a:extLst>
              <a:ext uri="{FF2B5EF4-FFF2-40B4-BE49-F238E27FC236}">
                <a16:creationId xmlns:a16="http://schemas.microsoft.com/office/drawing/2014/main" id="{110EFDB1-53B9-703E-50C1-2C3DFA780326}"/>
              </a:ext>
            </a:extLst>
          </p:cNvPr>
          <p:cNvPicPr>
            <a:picLocks noChangeAspect="1"/>
          </p:cNvPicPr>
          <p:nvPr/>
        </p:nvPicPr>
        <p:blipFill rotWithShape="1">
          <a:blip r:embed="rId3"/>
          <a:srcRect r="-2" b="4522"/>
          <a:stretch/>
        </p:blipFill>
        <p:spPr>
          <a:xfrm>
            <a:off x="7160763" y="-1"/>
            <a:ext cx="5028061" cy="6858001"/>
          </a:xfrm>
          <a:custGeom>
            <a:avLst/>
            <a:gdLst/>
            <a:ahLst/>
            <a:cxnLst/>
            <a:rect l="l" t="t" r="r" b="b"/>
            <a:pathLst>
              <a:path w="5028061" h="6858001">
                <a:moveTo>
                  <a:pt x="339940" y="0"/>
                </a:moveTo>
                <a:lnTo>
                  <a:pt x="5028061" y="0"/>
                </a:lnTo>
                <a:lnTo>
                  <a:pt x="5028061" y="6858001"/>
                </a:lnTo>
                <a:lnTo>
                  <a:pt x="0" y="6858001"/>
                </a:lnTo>
                <a:lnTo>
                  <a:pt x="1761483" y="4522467"/>
                </a:lnTo>
                <a:lnTo>
                  <a:pt x="1765287" y="4521267"/>
                </a:lnTo>
                <a:lnTo>
                  <a:pt x="1764431" y="4518557"/>
                </a:lnTo>
                <a:lnTo>
                  <a:pt x="1765286" y="4517424"/>
                </a:lnTo>
                <a:lnTo>
                  <a:pt x="1763696" y="4516225"/>
                </a:lnTo>
                <a:close/>
              </a:path>
            </a:pathLst>
          </a:custGeom>
        </p:spPr>
      </p:pic>
      <p:sp>
        <p:nvSpPr>
          <p:cNvPr id="56" name="Freeform 33">
            <a:extLst>
              <a:ext uri="{FF2B5EF4-FFF2-40B4-BE49-F238E27FC236}">
                <a16:creationId xmlns:a16="http://schemas.microsoft.com/office/drawing/2014/main" id="{5FFF5FE3-4BE3-4883-B621-BCC7F79A8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6095" y="9620"/>
            <a:ext cx="1757770" cy="6871044"/>
          </a:xfrm>
          <a:custGeom>
            <a:avLst/>
            <a:gdLst>
              <a:gd name="connsiteX0" fmla="*/ 0 w 1839432"/>
              <a:gd name="connsiteY0" fmla="*/ 0 h 6889898"/>
              <a:gd name="connsiteX1" fmla="*/ 1839432 w 1839432"/>
              <a:gd name="connsiteY1" fmla="*/ 5741582 h 6889898"/>
              <a:gd name="connsiteX2" fmla="*/ 138223 w 1839432"/>
              <a:gd name="connsiteY2" fmla="*/ 6889898 h 6889898"/>
              <a:gd name="connsiteX3" fmla="*/ 138223 w 1839432"/>
              <a:gd name="connsiteY3" fmla="*/ 6889898 h 6889898"/>
              <a:gd name="connsiteX0" fmla="*/ 229422 w 1701209"/>
              <a:gd name="connsiteY0" fmla="*/ 0 h 6871044"/>
              <a:gd name="connsiteX1" fmla="*/ 1701209 w 1701209"/>
              <a:gd name="connsiteY1" fmla="*/ 5722728 h 6871044"/>
              <a:gd name="connsiteX2" fmla="*/ 0 w 1701209"/>
              <a:gd name="connsiteY2" fmla="*/ 6871044 h 6871044"/>
              <a:gd name="connsiteX3" fmla="*/ 0 w 1701209"/>
              <a:gd name="connsiteY3" fmla="*/ 6871044 h 6871044"/>
              <a:gd name="connsiteX0" fmla="*/ 229422 w 1644648"/>
              <a:gd name="connsiteY0" fmla="*/ 0 h 6871044"/>
              <a:gd name="connsiteX1" fmla="*/ 1644648 w 1644648"/>
              <a:gd name="connsiteY1" fmla="*/ 4478390 h 6871044"/>
              <a:gd name="connsiteX2" fmla="*/ 0 w 1644648"/>
              <a:gd name="connsiteY2" fmla="*/ 6871044 h 6871044"/>
              <a:gd name="connsiteX3" fmla="*/ 0 w 1644648"/>
              <a:gd name="connsiteY3" fmla="*/ 6871044 h 6871044"/>
              <a:gd name="connsiteX0" fmla="*/ 375694 w 1790920"/>
              <a:gd name="connsiteY0" fmla="*/ 0 h 7043462"/>
              <a:gd name="connsiteX1" fmla="*/ 1790920 w 1790920"/>
              <a:gd name="connsiteY1" fmla="*/ 4478390 h 7043462"/>
              <a:gd name="connsiteX2" fmla="*/ 146272 w 1790920"/>
              <a:gd name="connsiteY2" fmla="*/ 6871044 h 7043462"/>
              <a:gd name="connsiteX3" fmla="*/ 61431 w 1790920"/>
              <a:gd name="connsiteY3" fmla="*/ 6852191 h 7043462"/>
              <a:gd name="connsiteX0" fmla="*/ 229422 w 1644648"/>
              <a:gd name="connsiteY0" fmla="*/ 0 h 6871044"/>
              <a:gd name="connsiteX1" fmla="*/ 1644648 w 1644648"/>
              <a:gd name="connsiteY1" fmla="*/ 4478390 h 6871044"/>
              <a:gd name="connsiteX2" fmla="*/ 0 w 1644648"/>
              <a:gd name="connsiteY2" fmla="*/ 6871044 h 6871044"/>
              <a:gd name="connsiteX0" fmla="*/ 342544 w 1757770"/>
              <a:gd name="connsiteY0" fmla="*/ 0 h 6871044"/>
              <a:gd name="connsiteX1" fmla="*/ 1757770 w 1757770"/>
              <a:gd name="connsiteY1" fmla="*/ 4478390 h 6871044"/>
              <a:gd name="connsiteX2" fmla="*/ 0 w 1757770"/>
              <a:gd name="connsiteY2" fmla="*/ 6871044 h 6871044"/>
            </a:gdLst>
            <a:ahLst/>
            <a:cxnLst>
              <a:cxn ang="0">
                <a:pos x="connsiteX0" y="connsiteY0"/>
              </a:cxn>
              <a:cxn ang="0">
                <a:pos x="connsiteX1" y="connsiteY1"/>
              </a:cxn>
              <a:cxn ang="0">
                <a:pos x="connsiteX2" y="connsiteY2"/>
              </a:cxn>
            </a:cxnLst>
            <a:rect l="l" t="t" r="r" b="b"/>
            <a:pathLst>
              <a:path w="1757770" h="6871044">
                <a:moveTo>
                  <a:pt x="342544" y="0"/>
                </a:moveTo>
                <a:lnTo>
                  <a:pt x="1757770" y="4478390"/>
                </a:lnTo>
                <a:cubicBezTo>
                  <a:pt x="1209554" y="5275941"/>
                  <a:pt x="288248" y="6475411"/>
                  <a:pt x="0" y="6871044"/>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7B7C7B44-2259-4A13-BF03-77E2DC41F8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DCEEBD3-9FF2-4C2B-818D-8260B0A78D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2" name="Rectangle 25">
            <a:extLst>
              <a:ext uri="{FF2B5EF4-FFF2-40B4-BE49-F238E27FC236}">
                <a16:creationId xmlns:a16="http://schemas.microsoft.com/office/drawing/2014/main" id="{1A51775E-07E4-4557-A9CA-D9591D5D4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24">
            <a:extLst>
              <a:ext uri="{FF2B5EF4-FFF2-40B4-BE49-F238E27FC236}">
                <a16:creationId xmlns:a16="http://schemas.microsoft.com/office/drawing/2014/main" id="{BD52CAFA-5795-42F8-BF45-D693E933D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7">
            <a:extLst>
              <a:ext uri="{FF2B5EF4-FFF2-40B4-BE49-F238E27FC236}">
                <a16:creationId xmlns:a16="http://schemas.microsoft.com/office/drawing/2014/main" id="{28EABC85-01F3-4E3E-B568-A8DCCCD91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8">
            <a:extLst>
              <a:ext uri="{FF2B5EF4-FFF2-40B4-BE49-F238E27FC236}">
                <a16:creationId xmlns:a16="http://schemas.microsoft.com/office/drawing/2014/main" id="{0E010D23-06C9-4F07-A6C6-2289A8216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9">
            <a:extLst>
              <a:ext uri="{FF2B5EF4-FFF2-40B4-BE49-F238E27FC236}">
                <a16:creationId xmlns:a16="http://schemas.microsoft.com/office/drawing/2014/main" id="{818B1222-1879-4E9D-B610-741FB6FED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29">
            <a:extLst>
              <a:ext uri="{FF2B5EF4-FFF2-40B4-BE49-F238E27FC236}">
                <a16:creationId xmlns:a16="http://schemas.microsoft.com/office/drawing/2014/main" id="{6CDD31BD-3A58-46DA-AB95-DF9A2A3F5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9216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6" name="Isosceles Triangle 103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0" name="Isosceles Triangle 103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Isosceles Triangle 104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26" name="Picture 2" descr="See the source image">
            <a:extLst>
              <a:ext uri="{FF2B5EF4-FFF2-40B4-BE49-F238E27FC236}">
                <a16:creationId xmlns:a16="http://schemas.microsoft.com/office/drawing/2014/main" id="{62D6075E-5711-A449-69BB-F4CE3F4353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03" r="13607" b="-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8157EA-8A5C-DCD3-DDDE-770D2BF450AC}"/>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Remote arrangements</a:t>
            </a:r>
          </a:p>
        </p:txBody>
      </p:sp>
      <p:sp>
        <p:nvSpPr>
          <p:cNvPr id="4" name="TextBox 3">
            <a:extLst>
              <a:ext uri="{FF2B5EF4-FFF2-40B4-BE49-F238E27FC236}">
                <a16:creationId xmlns:a16="http://schemas.microsoft.com/office/drawing/2014/main" id="{9609C30D-E334-2410-802C-53B796101E12}"/>
              </a:ext>
            </a:extLst>
          </p:cNvPr>
          <p:cNvSpPr txBox="1"/>
          <p:nvPr/>
        </p:nvSpPr>
        <p:spPr>
          <a:xfrm>
            <a:off x="677334" y="2160589"/>
            <a:ext cx="3851122" cy="3880773"/>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pPr>
            <a:r>
              <a:rPr lang="en-US" sz="1500" b="1" i="0" dirty="0">
                <a:solidFill>
                  <a:schemeClr val="tx1">
                    <a:lumMod val="75000"/>
                    <a:lumOff val="25000"/>
                  </a:schemeClr>
                </a:solidFill>
                <a:effectLst/>
              </a:rPr>
              <a:t>Remote invigilation</a:t>
            </a:r>
          </a:p>
          <a:p>
            <a:pPr marL="285750" indent="-285750">
              <a:lnSpc>
                <a:spcPct val="90000"/>
              </a:lnSpc>
              <a:spcBef>
                <a:spcPts val="1000"/>
              </a:spcBef>
              <a:buClr>
                <a:schemeClr val="accent1"/>
              </a:buClr>
              <a:buSzPct val="80000"/>
              <a:buFont typeface="Wingdings 3" charset="2"/>
              <a:buChar char=""/>
            </a:pPr>
            <a:endParaRPr lang="en-US" sz="1500" b="1" i="0" dirty="0">
              <a:solidFill>
                <a:schemeClr val="tx1">
                  <a:lumMod val="75000"/>
                  <a:lumOff val="25000"/>
                </a:schemeClr>
              </a:solidFill>
              <a:effectLst/>
            </a:endParaRP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Remote invigilation can be one or both of live supervision or after-the-fact supervision of a Learner completing the required assessment tasks. </a:t>
            </a: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The invigilator is in a different location to the Learner. </a:t>
            </a: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It ensures that the Learner completes the assessment under the required conditions so that the awarding organisation can assure itself of the validity of the assessment and secure the award of the qualification. </a:t>
            </a:r>
          </a:p>
          <a:p>
            <a:pPr marL="285750" indent="-28575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The invigilator is not assessing the Learner.</a:t>
            </a:r>
          </a:p>
          <a:p>
            <a:pPr>
              <a:lnSpc>
                <a:spcPct val="90000"/>
              </a:lnSpc>
              <a:spcBef>
                <a:spcPts val="1000"/>
              </a:spcBef>
              <a:buClr>
                <a:schemeClr val="accent1"/>
              </a:buClr>
              <a:buSzPct val="80000"/>
              <a:buFont typeface="Wingdings 3" charset="2"/>
              <a:buChar char=""/>
            </a:pPr>
            <a:endParaRPr lang="en-US" sz="1500" b="0" i="0" dirty="0">
              <a:solidFill>
                <a:schemeClr val="tx1">
                  <a:lumMod val="75000"/>
                  <a:lumOff val="25000"/>
                </a:schemeClr>
              </a:solidFill>
              <a:effectLst/>
            </a:endParaRPr>
          </a:p>
        </p:txBody>
      </p:sp>
      <p:cxnSp>
        <p:nvCxnSpPr>
          <p:cNvPr id="1043" name="Straight Connector 104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45" name="Straight Connector 104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9479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18" name="Group 208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89" name="Straight Connector 2088">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90" name="Straight Connector 2089">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91"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2"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3" name="Isosceles Triangle 2092">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5"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6"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7" name="Isosceles Triangle 2096">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98" name="Isosceles Triangle 2097">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5CBEFDA-DD03-2B68-3468-2DFF36BF4105}"/>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b="1" dirty="0"/>
              <a:t>Remote working and authenticity</a:t>
            </a:r>
          </a:p>
        </p:txBody>
      </p:sp>
      <p:sp>
        <p:nvSpPr>
          <p:cNvPr id="4" name="TextBox 3">
            <a:extLst>
              <a:ext uri="{FF2B5EF4-FFF2-40B4-BE49-F238E27FC236}">
                <a16:creationId xmlns:a16="http://schemas.microsoft.com/office/drawing/2014/main" id="{2D85A524-9040-2A0D-74C9-98B8CE4999ED}"/>
              </a:ext>
            </a:extLst>
          </p:cNvPr>
          <p:cNvSpPr txBox="1"/>
          <p:nvPr/>
        </p:nvSpPr>
        <p:spPr>
          <a:xfrm>
            <a:off x="5209563" y="2160589"/>
            <a:ext cx="4064439" cy="3880773"/>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Learners can be asked to show the room in which they are taking the assessment beforehand. </a:t>
            </a:r>
          </a:p>
          <a:p>
            <a:pPr marL="285750" indent="-28575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And they can be asked to hold photo ID in a specific space so that a photo of the Learner with their ID can be taken and stored. </a:t>
            </a:r>
          </a:p>
          <a:p>
            <a:pPr marL="285750" indent="-28575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Use of multiple cameras has also enabled awarding organisations to prevent Learners being helped by third parties.</a:t>
            </a:r>
          </a:p>
          <a:p>
            <a:pPr marL="285750" indent="-28575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I</a:t>
            </a:r>
            <a:r>
              <a:rPr lang="en-US" sz="1700" b="0" i="0" dirty="0">
                <a:solidFill>
                  <a:schemeClr val="tx1">
                    <a:lumMod val="75000"/>
                    <a:lumOff val="25000"/>
                  </a:schemeClr>
                </a:solidFill>
                <a:effectLst/>
              </a:rPr>
              <a:t>nvigilators who are well trained in identifying any irregularities in real time.</a:t>
            </a:r>
            <a:endParaRPr lang="en-US" sz="1700" dirty="0">
              <a:solidFill>
                <a:schemeClr val="tx1">
                  <a:lumMod val="75000"/>
                  <a:lumOff val="25000"/>
                </a:schemeClr>
              </a:solidFill>
            </a:endParaRPr>
          </a:p>
        </p:txBody>
      </p:sp>
      <p:pic>
        <p:nvPicPr>
          <p:cNvPr id="2052" name="Picture 4" descr="See the source image">
            <a:extLst>
              <a:ext uri="{FF2B5EF4-FFF2-40B4-BE49-F238E27FC236}">
                <a16:creationId xmlns:a16="http://schemas.microsoft.com/office/drawing/2014/main" id="{5AD4522B-E47F-A12D-93F0-B020485758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06" r="48304" b="-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119" name="Isosceles Triangle 209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37414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6" name="Isosceles Triangle 103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0" name="Isosceles Triangle 103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Isosceles Triangle 104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26" name="Picture 2" descr="Plagiarism should be Kept Away for Generating More Goal Oriented Results">
            <a:extLst>
              <a:ext uri="{FF2B5EF4-FFF2-40B4-BE49-F238E27FC236}">
                <a16:creationId xmlns:a16="http://schemas.microsoft.com/office/drawing/2014/main" id="{68B163CD-E8A3-5F31-126B-F5BBA645C0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56" r="9667" b="-1"/>
          <a:stretch/>
        </p:blipFill>
        <p:spPr bwMode="auto">
          <a:xfrm>
            <a:off x="20" y="10"/>
            <a:ext cx="5897982" cy="6857990"/>
          </a:xfrm>
          <a:custGeom>
            <a:avLst/>
            <a:gdLst/>
            <a:ahLst/>
            <a:cxnLst/>
            <a:rect l="l" t="t" r="r" b="b"/>
            <a:pathLst>
              <a:path w="5898002" h="6858000">
                <a:moveTo>
                  <a:pt x="0" y="0"/>
                </a:moveTo>
                <a:lnTo>
                  <a:pt x="5898002" y="0"/>
                </a:lnTo>
                <a:lnTo>
                  <a:pt x="48736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3" name="Isosceles Triangle 30">
            <a:extLst>
              <a:ext uri="{FF2B5EF4-FFF2-40B4-BE49-F238E27FC236}">
                <a16:creationId xmlns:a16="http://schemas.microsoft.com/office/drawing/2014/main" id="{2F9F6FEB-DD01-4F04-A465-6BB9A3560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Text&#10;&#10;Description automatically generated with medium confidence">
            <a:extLst>
              <a:ext uri="{FF2B5EF4-FFF2-40B4-BE49-F238E27FC236}">
                <a16:creationId xmlns:a16="http://schemas.microsoft.com/office/drawing/2014/main" id="{C91CD4F6-268D-1F3C-FF67-654B19C8112E}"/>
              </a:ext>
            </a:extLst>
          </p:cNvPr>
          <p:cNvPicPr>
            <a:picLocks noChangeAspect="1"/>
          </p:cNvPicPr>
          <p:nvPr/>
        </p:nvPicPr>
        <p:blipFill rotWithShape="1">
          <a:blip r:embed="rId3"/>
          <a:srcRect t="24680" r="1" b="3808"/>
          <a:stretch/>
        </p:blipFill>
        <p:spPr>
          <a:xfrm>
            <a:off x="4869095" y="10"/>
            <a:ext cx="7312272" cy="6857990"/>
          </a:xfrm>
          <a:custGeom>
            <a:avLst/>
            <a:gdLst/>
            <a:ahLst/>
            <a:cxnLst/>
            <a:rect l="l" t="t" r="r" b="b"/>
            <a:pathLst>
              <a:path w="7312272" h="6858000">
                <a:moveTo>
                  <a:pt x="1024379" y="0"/>
                </a:moveTo>
                <a:lnTo>
                  <a:pt x="7312272" y="0"/>
                </a:lnTo>
                <a:lnTo>
                  <a:pt x="7312272" y="6858000"/>
                </a:lnTo>
                <a:lnTo>
                  <a:pt x="0" y="6858000"/>
                </a:lnTo>
                <a:close/>
              </a:path>
            </a:pathLst>
          </a:custGeom>
        </p:spPr>
      </p:pic>
      <p:sp>
        <p:nvSpPr>
          <p:cNvPr id="1045" name="Freeform 52">
            <a:extLst>
              <a:ext uri="{FF2B5EF4-FFF2-40B4-BE49-F238E27FC236}">
                <a16:creationId xmlns:a16="http://schemas.microsoft.com/office/drawing/2014/main" id="{3A459D44-E95C-4AB2-9D79-7C182560C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649" y="3576484"/>
            <a:ext cx="8522979" cy="3281517"/>
          </a:xfrm>
          <a:custGeom>
            <a:avLst/>
            <a:gdLst>
              <a:gd name="connsiteX0" fmla="*/ 8516100 w 8522979"/>
              <a:gd name="connsiteY0" fmla="*/ 0 h 3281517"/>
              <a:gd name="connsiteX1" fmla="*/ 8522979 w 8522979"/>
              <a:gd name="connsiteY1" fmla="*/ 3281517 h 3281517"/>
              <a:gd name="connsiteX2" fmla="*/ 650153 w 8522979"/>
              <a:gd name="connsiteY2" fmla="*/ 3281517 h 3281517"/>
              <a:gd name="connsiteX3" fmla="*/ 0 w 8522979"/>
              <a:gd name="connsiteY3" fmla="*/ 3003752 h 3281517"/>
              <a:gd name="connsiteX4" fmla="*/ 879142 w 8522979"/>
              <a:gd name="connsiteY4" fmla="*/ 690551 h 32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79" h="3281517">
                <a:moveTo>
                  <a:pt x="8516100" y="0"/>
                </a:moveTo>
                <a:lnTo>
                  <a:pt x="8522979" y="3281517"/>
                </a:lnTo>
                <a:lnTo>
                  <a:pt x="650153" y="3281517"/>
                </a:lnTo>
                <a:lnTo>
                  <a:pt x="0" y="3003752"/>
                </a:lnTo>
                <a:lnTo>
                  <a:pt x="879142" y="690551"/>
                </a:lnTo>
                <a:close/>
              </a:path>
            </a:pathLst>
          </a:custGeom>
          <a:solidFill>
            <a:srgbClr val="000000">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47" name="Straight Connector 1046">
            <a:extLst>
              <a:ext uri="{FF2B5EF4-FFF2-40B4-BE49-F238E27FC236}">
                <a16:creationId xmlns:a16="http://schemas.microsoft.com/office/drawing/2014/main" id="{2F37062B-29B9-48EA-B20D-914634A68B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49" name="Straight Connector 1048">
            <a:extLst>
              <a:ext uri="{FF2B5EF4-FFF2-40B4-BE49-F238E27FC236}">
                <a16:creationId xmlns:a16="http://schemas.microsoft.com/office/drawing/2014/main" id="{678411DE-368F-4426-8868-B6EEB07F72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51" name="Rectangle 23">
            <a:extLst>
              <a:ext uri="{FF2B5EF4-FFF2-40B4-BE49-F238E27FC236}">
                <a16:creationId xmlns:a16="http://schemas.microsoft.com/office/drawing/2014/main" id="{6D3E764F-DD76-4E74-8C36-7CEE8231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3" name="Rectangle 25">
            <a:extLst>
              <a:ext uri="{FF2B5EF4-FFF2-40B4-BE49-F238E27FC236}">
                <a16:creationId xmlns:a16="http://schemas.microsoft.com/office/drawing/2014/main" id="{087944EB-94D5-45B3-801D-DCE3F5264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5" name="Isosceles Triangle 24">
            <a:extLst>
              <a:ext uri="{FF2B5EF4-FFF2-40B4-BE49-F238E27FC236}">
                <a16:creationId xmlns:a16="http://schemas.microsoft.com/office/drawing/2014/main" id="{E6C6DF53-20EC-4B92-9ADE-C0B7B4056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38F0FCC-09EE-9110-8057-0E2DE49984C9}"/>
              </a:ext>
            </a:extLst>
          </p:cNvPr>
          <p:cNvSpPr>
            <a:spLocks noGrp="1"/>
          </p:cNvSpPr>
          <p:nvPr>
            <p:ph type="title"/>
          </p:nvPr>
        </p:nvSpPr>
        <p:spPr>
          <a:xfrm>
            <a:off x="4092401" y="4267831"/>
            <a:ext cx="5181601" cy="1329677"/>
          </a:xfrm>
        </p:spPr>
        <p:txBody>
          <a:bodyPr vert="horz" lIns="91440" tIns="45720" rIns="91440" bIns="45720" rtlCol="0" anchor="b">
            <a:normAutofit/>
          </a:bodyPr>
          <a:lstStyle/>
          <a:p>
            <a:pPr algn="r"/>
            <a:r>
              <a:rPr lang="en-US" sz="4400" dirty="0"/>
              <a:t>Plagiarism</a:t>
            </a:r>
          </a:p>
        </p:txBody>
      </p:sp>
      <p:sp>
        <p:nvSpPr>
          <p:cNvPr id="1057" name="Rectangle 27">
            <a:extLst>
              <a:ext uri="{FF2B5EF4-FFF2-40B4-BE49-F238E27FC236}">
                <a16:creationId xmlns:a16="http://schemas.microsoft.com/office/drawing/2014/main" id="{5AA3CC08-5871-4D9C-8C6A-A90142CB0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9" name="Rectangle 28">
            <a:extLst>
              <a:ext uri="{FF2B5EF4-FFF2-40B4-BE49-F238E27FC236}">
                <a16:creationId xmlns:a16="http://schemas.microsoft.com/office/drawing/2014/main" id="{2872F700-90BF-4EFD-9F34-06E9EFB27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1" name="Rectangle 29">
            <a:extLst>
              <a:ext uri="{FF2B5EF4-FFF2-40B4-BE49-F238E27FC236}">
                <a16:creationId xmlns:a16="http://schemas.microsoft.com/office/drawing/2014/main" id="{F863767A-3540-4676-A852-0E8A7A2EE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3" name="Isosceles Triangle 29">
            <a:extLst>
              <a:ext uri="{FF2B5EF4-FFF2-40B4-BE49-F238E27FC236}">
                <a16:creationId xmlns:a16="http://schemas.microsoft.com/office/drawing/2014/main" id="{10D8237D-B0CE-41F6-B238-F6F84B855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8546654"/>
      </p:ext>
    </p:extLst>
  </p:cSld>
  <p:clrMapOvr>
    <a:masterClrMapping/>
  </p:clrMapOvr>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806</TotalTime>
  <Words>914</Words>
  <Application>Microsoft Office PowerPoint</Application>
  <PresentationFormat>Widescreen</PresentationFormat>
  <Paragraphs>88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Trebuchet MS</vt:lpstr>
      <vt:lpstr>Wingdings 3</vt:lpstr>
      <vt:lpstr>Facet</vt:lpstr>
      <vt:lpstr>What makes for safe awarding?</vt:lpstr>
      <vt:lpstr>PowerPoint Presentation</vt:lpstr>
      <vt:lpstr>Malpractice</vt:lpstr>
      <vt:lpstr>Malpractice examples</vt:lpstr>
      <vt:lpstr>Things that can go wrong</vt:lpstr>
      <vt:lpstr>Invigilation</vt:lpstr>
      <vt:lpstr>Remote arrangements</vt:lpstr>
      <vt:lpstr>Remote working and authenticity</vt:lpstr>
      <vt:lpstr>Plagiarism</vt:lpstr>
      <vt:lpstr>PowerPoint Presentation</vt:lpstr>
      <vt:lpstr>PowerPoint Presentation</vt:lpstr>
      <vt:lpstr>Spotting plagiarism</vt:lpstr>
      <vt:lpstr>Spotting plagiarism</vt:lpstr>
      <vt:lpstr>Spotting plagiarism</vt:lpstr>
      <vt:lpstr>Adverse Effect</vt:lpstr>
      <vt:lpstr>Policy</vt:lpstr>
      <vt:lpstr>How TLM spots malpractice/ maladministration</vt:lpstr>
      <vt:lpstr>Process for tackling malpractice/ maladministration</vt:lpstr>
      <vt:lpstr>PowerPoint Presentation</vt:lpstr>
      <vt:lpstr>Process for tackling malpractice/ maladministration</vt:lpstr>
      <vt:lpstr>How TLM acts after investigating malpractice/maladministration </vt:lpstr>
      <vt:lpstr>Actions taken after investigation</vt:lpstr>
      <vt:lpstr>Questions and 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Digital Skills</dc:title>
  <dc:creator>Bryan Horne</dc:creator>
  <cp:lastModifiedBy>Bryan Horne</cp:lastModifiedBy>
  <cp:revision>25</cp:revision>
  <dcterms:created xsi:type="dcterms:W3CDTF">2021-02-15T11:17:45Z</dcterms:created>
  <dcterms:modified xsi:type="dcterms:W3CDTF">2023-03-23T16:00:47Z</dcterms:modified>
</cp:coreProperties>
</file>